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56" r:id="rId2"/>
    <p:sldId id="311" r:id="rId3"/>
    <p:sldId id="357" r:id="rId4"/>
    <p:sldId id="348" r:id="rId5"/>
    <p:sldId id="356" r:id="rId6"/>
    <p:sldId id="3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1228" autoAdjust="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D057-97ED-4B58-9002-8B3B9F7E6E47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1D8CE-B0EC-4254-88A9-B16E015FDE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43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8C3974-5A34-4C34-8F8D-A5CEFDD92EEA}" type="datetimeFigureOut">
              <a:rPr lang="ko-KR" altLang="en-US" smtClean="0"/>
              <a:pPr/>
              <a:t>2017-06-02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887656-FAE1-4332-A362-A3B81AB56F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79912" y="548680"/>
            <a:ext cx="295232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4400" b="1" dirty="0" err="1" smtClean="0">
                <a:latin typeface="SamsungModern" pitchFamily="50" charset="0"/>
                <a:cs typeface="Arial" pitchFamily="34" charset="0"/>
              </a:rPr>
              <a:t>Medience</a:t>
            </a:r>
            <a:r>
              <a:rPr lang="en-US" altLang="ko-KR" sz="4400" b="1" dirty="0" smtClean="0">
                <a:latin typeface="SamsungModern" pitchFamily="50" charset="0"/>
                <a:cs typeface="Arial" pitchFamily="34" charset="0"/>
              </a:rPr>
              <a:t> </a:t>
            </a:r>
            <a:endParaRPr lang="en-US" altLang="ko-KR" sz="4400" b="1" dirty="0">
              <a:latin typeface="SamsungModern" pitchFamily="50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4725144"/>
            <a:ext cx="48965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2400" b="1" dirty="0" smtClean="0">
                <a:latin typeface="Samsung Imagination Modern" pitchFamily="50" charset="0"/>
                <a:cs typeface="Arial" pitchFamily="34" charset="0"/>
              </a:rPr>
              <a:t>Dr. Park’s Growth Pad with     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ko-KR" sz="2400" b="1" dirty="0" smtClean="0">
                <a:latin typeface="Samsung Imagination Modern" pitchFamily="50" charset="0"/>
                <a:cs typeface="Arial" pitchFamily="34" charset="0"/>
              </a:rPr>
              <a:t>Electric</a:t>
            </a:r>
            <a:r>
              <a:rPr lang="ko-KR" altLang="en-US" sz="2400" b="1" dirty="0" smtClean="0">
                <a:latin typeface="Samsung Imagination Modern" pitchFamily="50" charset="0"/>
                <a:cs typeface="Arial" pitchFamily="34" charset="0"/>
              </a:rPr>
              <a:t> </a:t>
            </a:r>
            <a:r>
              <a:rPr lang="en-US" altLang="ko-KR" sz="2400" b="1" dirty="0" smtClean="0">
                <a:latin typeface="Samsung Imagination Modern" pitchFamily="50" charset="0"/>
                <a:cs typeface="Arial" pitchFamily="34" charset="0"/>
              </a:rPr>
              <a:t>UV </a:t>
            </a:r>
            <a:r>
              <a:rPr lang="en-US" altLang="ko-KR" sz="2400" b="1" dirty="0" err="1" smtClean="0">
                <a:latin typeface="Samsung Imagination Modern" pitchFamily="50" charset="0"/>
                <a:cs typeface="Arial" pitchFamily="34" charset="0"/>
              </a:rPr>
              <a:t>Sterillizer</a:t>
            </a:r>
            <a:endParaRPr lang="en-US" altLang="ko-KR" sz="2400" b="1" dirty="0">
              <a:latin typeface="Samsung Imagination Modern" pitchFamily="50" charset="0"/>
              <a:cs typeface="Arial" pitchFamily="34" charset="0"/>
            </a:endParaRPr>
          </a:p>
        </p:txBody>
      </p:sp>
      <p:pic>
        <p:nvPicPr>
          <p:cNvPr id="8" name="그림 7" descr="에스제이 메이언스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157192"/>
            <a:ext cx="1800200" cy="922403"/>
          </a:xfrm>
          <a:prstGeom prst="rect">
            <a:avLst/>
          </a:prstGeom>
        </p:spPr>
      </p:pic>
      <p:pic>
        <p:nvPicPr>
          <p:cNvPr id="9" name="그림 8" descr="앞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960440" cy="23762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그림 9" descr="회장님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176464" cy="23762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1512168" cy="857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Ø"/>
              <a:defRPr/>
            </a:pPr>
            <a:r>
              <a:rPr lang="en-US" altLang="ko-KR" sz="5600" dirty="0" err="1" smtClean="0"/>
              <a:t>Seo</a:t>
            </a:r>
            <a:r>
              <a:rPr lang="en-US" altLang="ko-KR" sz="5600" dirty="0" smtClean="0"/>
              <a:t>-Jung oriental medical clinic was the matrix of  S Jay </a:t>
            </a:r>
            <a:r>
              <a:rPr lang="en-US" altLang="ko-KR" sz="5600" dirty="0" err="1" smtClean="0"/>
              <a:t>Medience</a:t>
            </a:r>
            <a:r>
              <a:rPr lang="en-US" altLang="ko-KR" sz="5600" dirty="0" smtClean="0"/>
              <a:t> </a:t>
            </a:r>
            <a:r>
              <a:rPr lang="en-US" altLang="ko-KR" sz="5600" dirty="0" err="1" smtClean="0"/>
              <a:t>Co.Ltd</a:t>
            </a:r>
            <a:endParaRPr lang="en-US" altLang="ko-KR" sz="5600" dirty="0" smtClean="0"/>
          </a:p>
          <a:p>
            <a:pPr>
              <a:lnSpc>
                <a:spcPct val="300000"/>
              </a:lnSpc>
              <a:buFont typeface="Wingdings" pitchFamily="2" charset="2"/>
              <a:buChar char="Ø"/>
              <a:defRPr/>
            </a:pPr>
            <a:r>
              <a:rPr lang="en-US" altLang="ko-KR" sz="5600" dirty="0" err="1" smtClean="0"/>
              <a:t>Seo</a:t>
            </a:r>
            <a:r>
              <a:rPr lang="en-US" altLang="ko-KR" sz="5600" dirty="0" smtClean="0"/>
              <a:t>-Jung oriental medical clinic regarded as one of the representative height -growth clinic in Korea Specialty in the precocious puberty and children growth </a:t>
            </a:r>
            <a:endParaRPr lang="en-US" altLang="ko-KR" sz="5600" b="1" dirty="0" smtClean="0"/>
          </a:p>
          <a:p>
            <a:pPr>
              <a:lnSpc>
                <a:spcPct val="300000"/>
              </a:lnSpc>
              <a:buFont typeface="Wingdings" pitchFamily="2" charset="2"/>
              <a:buChar char="Ø"/>
              <a:defRPr/>
            </a:pPr>
            <a:r>
              <a:rPr lang="en-US" altLang="ko-KR" sz="5600" dirty="0" smtClean="0"/>
              <a:t> “Dr. Park growth centers” has been opened the 31 branch offices in China (Beijing ,Shanghai, Guangzhou, etc), which are at the forefront of the globalization of the height growth industries.</a:t>
            </a:r>
          </a:p>
          <a:p>
            <a:pPr>
              <a:lnSpc>
                <a:spcPct val="300000"/>
              </a:lnSpc>
              <a:buFont typeface="Wingdings" pitchFamily="2" charset="2"/>
              <a:buChar char="Ø"/>
              <a:defRPr/>
            </a:pPr>
            <a:r>
              <a:rPr lang="en-US" altLang="ko-KR" sz="5600" dirty="0" smtClean="0"/>
              <a:t>S Jay family legal entities : S Jay </a:t>
            </a:r>
            <a:r>
              <a:rPr lang="en-US" altLang="ko-KR" sz="5600" dirty="0" err="1" smtClean="0"/>
              <a:t>Medience</a:t>
            </a:r>
            <a:r>
              <a:rPr lang="en-US" altLang="ko-KR" sz="5600" dirty="0" smtClean="0"/>
              <a:t>, SJ oriental medical clinics, SJ clinics </a:t>
            </a:r>
          </a:p>
          <a:p>
            <a:pPr>
              <a:buNone/>
              <a:defRPr/>
            </a:pPr>
            <a:r>
              <a:rPr lang="en-US" altLang="ko-KR" sz="5600" dirty="0" smtClean="0"/>
              <a:t>	S Jay B-boys and Height stature foundation for children of unification in Korea .</a:t>
            </a:r>
          </a:p>
          <a:p>
            <a:pPr>
              <a:buNone/>
              <a:defRPr/>
            </a:pPr>
            <a:endParaRPr lang="en-US" altLang="ko-KR" sz="56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en-US" altLang="ko-KR" sz="56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sz="5600" dirty="0" smtClean="0"/>
              <a:t>Business area : Medical device, Health functional foods and Skin care </a:t>
            </a:r>
          </a:p>
          <a:p>
            <a:pPr marL="457200" indent="-457200">
              <a:buNone/>
            </a:pPr>
            <a:endParaRPr lang="en-US" altLang="ko-KR" sz="56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ko-KR" sz="5600" dirty="0" smtClean="0">
                <a:solidFill>
                  <a:schemeClr val="tx1"/>
                </a:solidFill>
              </a:rPr>
              <a:t> Korea Medical Grand Award for 8 years running by MOHW</a:t>
            </a:r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None/>
            </a:pPr>
            <a:endParaRPr lang="en-US" altLang="ko-KR" sz="1800" dirty="0" smtClean="0"/>
          </a:p>
          <a:p>
            <a:pPr marL="457200" indent="-457200">
              <a:buAutoNum type="arabicPeriod" startAt="2"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4800" dirty="0" smtClean="0"/>
              <a:t>      </a:t>
            </a:r>
          </a:p>
          <a:p>
            <a:pPr>
              <a:buNone/>
            </a:pPr>
            <a:r>
              <a:rPr lang="en-US" altLang="ko-KR" sz="4800" dirty="0" smtClean="0"/>
              <a:t>      </a:t>
            </a:r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323528" y="404664"/>
            <a:ext cx="8554805" cy="62299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cs typeface="+mj-cs"/>
              </a:rPr>
              <a:t> </a:t>
            </a:r>
            <a:r>
              <a:rPr lang="en-US" altLang="ko-KR" sz="2800" b="1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cs typeface="+mj-cs"/>
              </a:rPr>
              <a:t>Overall Company</a:t>
            </a:r>
            <a:endParaRPr kumimoji="0" lang="ko-KR" altLang="en-US" sz="2800" b="1" i="0" u="none" strike="noStrike" kern="1200" cap="none" spc="100" normalizeH="0" baseline="0" noProof="0" dirty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39552" y="24264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 smtClean="0">
                <a:latin typeface="+mj-lt"/>
              </a:rPr>
              <a:t>[Company reward and certification]</a:t>
            </a:r>
            <a:endParaRPr lang="ko-KR" altLang="en-US" sz="2800" b="1" dirty="0">
              <a:latin typeface="+mj-lt"/>
            </a:endParaRPr>
          </a:p>
        </p:txBody>
      </p:sp>
      <p:pic>
        <p:nvPicPr>
          <p:cNvPr id="7" name="그림 6" descr="g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2688299" cy="16201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그림 7" descr="발착용형태의성장자극기기특허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836712"/>
            <a:ext cx="2688299" cy="16201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880320" cy="16201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그림 13" descr="성장자극기용 발착용구실용신안등록증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88940"/>
            <a:ext cx="2784309" cy="15481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그림 14" descr="닥터박그로스패드 상표등록증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7851" y="2888940"/>
            <a:ext cx="2688299" cy="15481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8171" y="2888940"/>
            <a:ext cx="2784309" cy="15481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" name="그림 16" descr="키즈플러스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941168"/>
            <a:ext cx="2700459" cy="14221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1083392" y="2510898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 smtClean="0"/>
              <a:t>1 .Certificate of GMP</a:t>
            </a:r>
          </a:p>
          <a:p>
            <a:pPr algn="ctr"/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3617630" y="2510898"/>
            <a:ext cx="1545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 smtClean="0"/>
              <a:t>2. Certificate of a Patent</a:t>
            </a:r>
          </a:p>
          <a:p>
            <a:pPr algn="ctr"/>
            <a:r>
              <a:rPr lang="en-US" altLang="ko-KR" sz="1000" dirty="0" smtClean="0"/>
              <a:t>(Growth Pad)</a:t>
            </a:r>
            <a:endParaRPr lang="ko-KR" altLang="en-US" sz="1000" dirty="0"/>
          </a:p>
        </p:txBody>
      </p:sp>
      <p:sp>
        <p:nvSpPr>
          <p:cNvPr id="22" name="직사각형 21"/>
          <p:cNvSpPr/>
          <p:nvPr/>
        </p:nvSpPr>
        <p:spPr>
          <a:xfrm>
            <a:off x="6320258" y="2510898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 smtClean="0"/>
              <a:t>3.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Certificate of Design Registration</a:t>
            </a:r>
          </a:p>
          <a:p>
            <a:pPr algn="ctr"/>
            <a:r>
              <a:rPr lang="en-US" altLang="ko-KR" sz="1000" dirty="0" smtClean="0"/>
              <a:t>(Growth Pad)</a:t>
            </a:r>
            <a:endParaRPr lang="ko-KR" altLang="en-US" sz="1000" dirty="0"/>
          </a:p>
        </p:txBody>
      </p:sp>
      <p:sp>
        <p:nvSpPr>
          <p:cNvPr id="23" name="직사각형 22"/>
          <p:cNvSpPr/>
          <p:nvPr/>
        </p:nvSpPr>
        <p:spPr>
          <a:xfrm>
            <a:off x="395536" y="4509120"/>
            <a:ext cx="256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dirty="0" smtClean="0"/>
              <a:t>4.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Certificate of Utility Model Registration</a:t>
            </a:r>
          </a:p>
          <a:p>
            <a:pPr algn="ctr"/>
            <a:r>
              <a:rPr lang="en-US" altLang="ko-KR" sz="1000" dirty="0" smtClean="0"/>
              <a:t>(Growth Pad)</a:t>
            </a:r>
            <a:endParaRPr lang="ko-KR" altLang="en-US" sz="1000" dirty="0"/>
          </a:p>
        </p:txBody>
      </p:sp>
      <p:sp>
        <p:nvSpPr>
          <p:cNvPr id="24" name="직사각형 23"/>
          <p:cNvSpPr/>
          <p:nvPr/>
        </p:nvSpPr>
        <p:spPr>
          <a:xfrm>
            <a:off x="3203848" y="4509120"/>
            <a:ext cx="2435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5. Certificate of Trademark Registration</a:t>
            </a:r>
          </a:p>
          <a:p>
            <a:r>
              <a:rPr lang="en-US" altLang="ko-KR" sz="1000" dirty="0" smtClean="0"/>
              <a:t>              (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Growth Pad)</a:t>
            </a:r>
            <a:endParaRPr lang="ko-KR" altLang="en-US" sz="1000" dirty="0"/>
          </a:p>
        </p:txBody>
      </p:sp>
      <p:sp>
        <p:nvSpPr>
          <p:cNvPr id="25" name="직사각형 24"/>
          <p:cNvSpPr/>
          <p:nvPr/>
        </p:nvSpPr>
        <p:spPr>
          <a:xfrm>
            <a:off x="6372200" y="4509120"/>
            <a:ext cx="2400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/>
              <a:t>6.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Good Design Award</a:t>
            </a:r>
          </a:p>
          <a:p>
            <a:pPr algn="ctr"/>
            <a:r>
              <a:rPr lang="en-US" altLang="ko-KR" sz="1000" dirty="0" smtClean="0"/>
              <a:t>(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Growth Pad)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67544" y="645789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/>
              <a:t>7. Trademark / Service Registration</a:t>
            </a:r>
          </a:p>
          <a:p>
            <a:pPr algn="ctr"/>
            <a:r>
              <a:rPr lang="en-US" altLang="ko-KR" sz="1000" dirty="0" smtClean="0"/>
              <a:t>(Kids Plus)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3419872" y="6453336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/>
              <a:t>8. Certificate of I SO 13485 </a:t>
            </a:r>
          </a:p>
        </p:txBody>
      </p:sp>
      <p:pic>
        <p:nvPicPr>
          <p:cNvPr id="30" name="그림 29" descr="에스제이 메이언스logo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5373216"/>
            <a:ext cx="2400267" cy="691802"/>
          </a:xfrm>
          <a:prstGeom prst="rect">
            <a:avLst/>
          </a:prstGeom>
        </p:spPr>
      </p:pic>
      <p:pic>
        <p:nvPicPr>
          <p:cNvPr id="21" name="그림 20" descr="certificate-스캔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941168"/>
            <a:ext cx="2667019" cy="144197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340768"/>
            <a:ext cx="5112568" cy="48965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 Several media appearance on height-growth as a main speaker and lecture ( TV &amp; Newspaper )</a:t>
            </a:r>
          </a:p>
          <a:p>
            <a:pPr>
              <a:buAutoNum type="arabicPeriod"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Several articles and books on the </a:t>
            </a:r>
            <a:r>
              <a:rPr lang="en-US" altLang="ko-KR" sz="1800" dirty="0" smtClean="0"/>
              <a:t>precocious puberty and children growth related to medication therapy, exercise control and food therapy. </a:t>
            </a: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/>
              <a:t>Several articles on newspapers in Japan 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AutoNum type="arabicPeriod" startAt="2"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Introduce the practical operation cases of oriental growth -clinic at on the news papers and  academic seminars </a:t>
            </a:r>
          </a:p>
          <a:p>
            <a:pPr>
              <a:buAutoNum type="arabicPeriod" startAt="3"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Article on oriental medicine for growth at international medical  journal. </a:t>
            </a:r>
          </a:p>
          <a:p>
            <a:pPr>
              <a:buNone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A round table talk on children growth invited by  Tokyo Medical Association  in Japan</a:t>
            </a:r>
          </a:p>
          <a:p>
            <a:pPr>
              <a:buNone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A press interview on the growth of  the teen-age children at  Shanghai , China</a:t>
            </a:r>
          </a:p>
          <a:p>
            <a:pPr>
              <a:buNone/>
            </a:pPr>
            <a:r>
              <a:rPr lang="en-US" altLang="ko-KR" sz="1800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ko-KR" sz="1800" dirty="0" smtClean="0">
                <a:solidFill>
                  <a:schemeClr val="tx1"/>
                </a:solidFill>
              </a:rPr>
              <a:t>Published  Dr. Park’s column on “ Growing youth “ at the news papers in Japan. </a:t>
            </a:r>
          </a:p>
          <a:p>
            <a:pPr>
              <a:buAutoNum type="arabicPeriod" startAt="7"/>
            </a:pP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ko-KR" sz="4800" dirty="0" smtClean="0"/>
          </a:p>
        </p:txBody>
      </p:sp>
      <p:sp>
        <p:nvSpPr>
          <p:cNvPr id="4" name="제목 2"/>
          <p:cNvSpPr txBox="1">
            <a:spLocks/>
          </p:cNvSpPr>
          <p:nvPr/>
        </p:nvSpPr>
        <p:spPr>
          <a:xfrm>
            <a:off x="107505" y="476672"/>
            <a:ext cx="4968552" cy="622992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100" noProof="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n-ea"/>
                <a:cs typeface="+mj-cs"/>
              </a:rPr>
              <a:t> </a:t>
            </a:r>
            <a:r>
              <a:rPr lang="en-US" altLang="ko-KR" sz="3200" b="1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n-ea"/>
                <a:cs typeface="+mj-cs"/>
              </a:rPr>
              <a:t> </a:t>
            </a:r>
            <a:r>
              <a:rPr lang="en-US" altLang="ko-KR" sz="2800" b="1" spc="100" noProof="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cs typeface="+mj-cs"/>
              </a:rPr>
              <a:t>Dr. Park Activities</a:t>
            </a:r>
            <a:endParaRPr kumimoji="0" lang="ko-KR" altLang="en-US" sz="2800" b="1" i="0" u="none" strike="noStrike" kern="1200" cap="none" spc="100" normalizeH="0" baseline="0" noProof="0" dirty="0">
              <a:ln w="18000">
                <a:noFill/>
                <a:prstDash val="solid"/>
              </a:ln>
              <a:solidFill>
                <a:schemeClr val="tx1"/>
              </a:solidFill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uLnTx/>
              <a:uFillTx/>
              <a:latin typeface="+mj-lt"/>
              <a:cs typeface="+mj-cs"/>
            </a:endParaRPr>
          </a:p>
        </p:txBody>
      </p:sp>
      <p:pic>
        <p:nvPicPr>
          <p:cNvPr id="5" name="내용 개체 틀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2696"/>
            <a:ext cx="3096344" cy="57606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사본 -Growth P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2880320" cy="1584176"/>
          </a:xfrm>
          <a:prstGeom prst="roundRect">
            <a:avLst/>
          </a:prstGeom>
        </p:spPr>
      </p:pic>
      <p:pic>
        <p:nvPicPr>
          <p:cNvPr id="7" name="그림 6" descr="사본 -Growth %2B 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168352" cy="1656184"/>
          </a:xfrm>
          <a:prstGeom prst="roundRect">
            <a:avLst/>
          </a:prstGeom>
        </p:spPr>
      </p:pic>
      <p:pic>
        <p:nvPicPr>
          <p:cNvPr id="8" name="그림 7" descr="Kids 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89040"/>
            <a:ext cx="2808312" cy="1728192"/>
          </a:xfrm>
          <a:prstGeom prst="roundRect">
            <a:avLst/>
          </a:prstGeom>
        </p:spPr>
      </p:pic>
      <p:pic>
        <p:nvPicPr>
          <p:cNvPr id="9" name="그림 8" descr="S Jay Cr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89040"/>
            <a:ext cx="3024906" cy="1800200"/>
          </a:xfrm>
          <a:prstGeom prst="round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059832" y="2996952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Dr. Park Growth Pad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07976" y="413048"/>
            <a:ext cx="314327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Main Product</a:t>
            </a:r>
            <a:endParaRPr lang="ko-KR" alt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03648" y="5805264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err="1" smtClean="0">
                <a:solidFill>
                  <a:schemeClr val="tx1"/>
                </a:solidFill>
              </a:rPr>
              <a:t>Seo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-Jung Kids Plus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60032" y="5733256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</a:rPr>
              <a:t>S Jay Cream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80971" y="321447"/>
            <a:ext cx="48974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dirty="0" smtClean="0"/>
              <a:t>[Manufacturer Information]</a:t>
            </a:r>
            <a:endParaRPr lang="ko-KR" altLang="en-US" sz="250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1322766"/>
            <a:ext cx="8160907" cy="23222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171" y="4833156"/>
            <a:ext cx="27665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7851" y="4833156"/>
            <a:ext cx="26882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31" y="4833156"/>
            <a:ext cx="26882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 descr="에스제이 메이언스logo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13" y="642918"/>
            <a:ext cx="2000264" cy="572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8155</TotalTime>
  <Words>327</Words>
  <Application>Microsoft Office PowerPoint</Application>
  <PresentationFormat>화면 슬라이드 쇼(4:3)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고구려 벽화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uesr25</dc:creator>
  <cp:lastModifiedBy>admin</cp:lastModifiedBy>
  <cp:revision>716</cp:revision>
  <dcterms:created xsi:type="dcterms:W3CDTF">2011-12-23T03:16:28Z</dcterms:created>
  <dcterms:modified xsi:type="dcterms:W3CDTF">2017-06-02T00:29:30Z</dcterms:modified>
</cp:coreProperties>
</file>