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906000" cy="6858000" type="A4"/>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33CC"/>
    <a:srgbClr val="C7E5EF"/>
    <a:srgbClr val="B8DEEA"/>
    <a:srgbClr val="99CCFF"/>
    <a:srgbClr val="D3EBF1"/>
    <a:srgbClr val="C6B3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p:cViewPr>
        <p:scale>
          <a:sx n="90" d="100"/>
          <a:sy n="90" d="100"/>
        </p:scale>
        <p:origin x="-1992" y="-52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89EEAF-6AA1-4BDF-B6D9-F3889CDE4AE6}" type="datetimeFigureOut">
              <a:rPr lang="ko-KR" altLang="en-US" smtClean="0"/>
              <a:t>2017-01-19</a:t>
            </a:fld>
            <a:endParaRPr lang="ko-KR" altLang="en-US"/>
          </a:p>
        </p:txBody>
      </p:sp>
      <p:sp>
        <p:nvSpPr>
          <p:cNvPr id="4" name="슬라이드 이미지 개체 틀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2367FB-38A5-4188-931C-5AFEA996F071}" type="slidenum">
              <a:rPr lang="ko-KR" altLang="en-US" smtClean="0"/>
              <a:t>‹#›</a:t>
            </a:fld>
            <a:endParaRPr lang="ko-KR" altLang="en-US"/>
          </a:p>
        </p:txBody>
      </p:sp>
    </p:spTree>
    <p:extLst>
      <p:ext uri="{BB962C8B-B14F-4D97-AF65-F5344CB8AC3E}">
        <p14:creationId xmlns:p14="http://schemas.microsoft.com/office/powerpoint/2010/main" val="110721469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A2367FB-38A5-4188-931C-5AFEA996F071}" type="slidenum">
              <a:rPr lang="ko-KR" altLang="en-US" smtClean="0"/>
              <a:t>5</a:t>
            </a:fld>
            <a:endParaRPr lang="ko-KR" altLang="en-US"/>
          </a:p>
        </p:txBody>
      </p:sp>
    </p:spTree>
    <p:extLst>
      <p:ext uri="{BB962C8B-B14F-4D97-AF65-F5344CB8AC3E}">
        <p14:creationId xmlns:p14="http://schemas.microsoft.com/office/powerpoint/2010/main" val="2737190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742950" y="2130426"/>
            <a:ext cx="84201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71BC0207-4304-4C39-B5C2-37EAC481CC89}" type="datetimeFigureOut">
              <a:rPr lang="ko-KR" altLang="en-US" smtClean="0"/>
              <a:pPr/>
              <a:t>2017-01-19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393F016-3475-473B-A7EC-78055906E63D}"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71BC0207-4304-4C39-B5C2-37EAC481CC89}" type="datetimeFigureOut">
              <a:rPr lang="ko-KR" altLang="en-US" smtClean="0"/>
              <a:pPr/>
              <a:t>2017-01-19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393F016-3475-473B-A7EC-78055906E63D}"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780337" y="274639"/>
            <a:ext cx="2414588"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536575" y="274639"/>
            <a:ext cx="7078663"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71BC0207-4304-4C39-B5C2-37EAC481CC89}" type="datetimeFigureOut">
              <a:rPr lang="ko-KR" altLang="en-US" smtClean="0"/>
              <a:pPr/>
              <a:t>2017-01-19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393F016-3475-473B-A7EC-78055906E63D}"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71BC0207-4304-4C39-B5C2-37EAC481CC89}" type="datetimeFigureOut">
              <a:rPr lang="ko-KR" altLang="en-US" smtClean="0"/>
              <a:pPr/>
              <a:t>2017-01-19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393F016-3475-473B-A7EC-78055906E63D}"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82506" y="4406901"/>
            <a:ext cx="84201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71BC0207-4304-4C39-B5C2-37EAC481CC89}" type="datetimeFigureOut">
              <a:rPr lang="ko-KR" altLang="en-US" smtClean="0"/>
              <a:pPr/>
              <a:t>2017-01-19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393F016-3475-473B-A7EC-78055906E63D}"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71BC0207-4304-4C39-B5C2-37EAC481CC89}" type="datetimeFigureOut">
              <a:rPr lang="ko-KR" altLang="en-US" smtClean="0"/>
              <a:pPr/>
              <a:t>2017-01-19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393F016-3475-473B-A7EC-78055906E63D}"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71BC0207-4304-4C39-B5C2-37EAC481CC89}" type="datetimeFigureOut">
              <a:rPr lang="ko-KR" altLang="en-US" smtClean="0"/>
              <a:pPr/>
              <a:t>2017-01-19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0393F016-3475-473B-A7EC-78055906E63D}"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71BC0207-4304-4C39-B5C2-37EAC481CC89}" type="datetimeFigureOut">
              <a:rPr lang="ko-KR" altLang="en-US" smtClean="0"/>
              <a:pPr/>
              <a:t>2017-01-19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0393F016-3475-473B-A7EC-78055906E63D}"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71BC0207-4304-4C39-B5C2-37EAC481CC89}" type="datetimeFigureOut">
              <a:rPr lang="ko-KR" altLang="en-US" smtClean="0"/>
              <a:pPr/>
              <a:t>2017-01-19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0393F016-3475-473B-A7EC-78055906E63D}"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95300" y="273050"/>
            <a:ext cx="3259006"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71BC0207-4304-4C39-B5C2-37EAC481CC89}" type="datetimeFigureOut">
              <a:rPr lang="ko-KR" altLang="en-US" smtClean="0"/>
              <a:pPr/>
              <a:t>2017-01-19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393F016-3475-473B-A7EC-78055906E63D}"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941645" y="4800600"/>
            <a:ext cx="59436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71BC0207-4304-4C39-B5C2-37EAC481CC89}" type="datetimeFigureOut">
              <a:rPr lang="ko-KR" altLang="en-US" smtClean="0"/>
              <a:pPr/>
              <a:t>2017-01-19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393F016-3475-473B-A7EC-78055906E63D}"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C0207-4304-4C39-B5C2-37EAC481CC89}" type="datetimeFigureOut">
              <a:rPr lang="ko-KR" altLang="en-US" smtClean="0"/>
              <a:pPr/>
              <a:t>2017-01-19</a:t>
            </a:fld>
            <a:endParaRPr lang="ko-KR" altLang="en-US"/>
          </a:p>
        </p:txBody>
      </p:sp>
      <p:sp>
        <p:nvSpPr>
          <p:cNvPr id="5" name="바닥글 개체 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3F016-3475-473B-A7EC-78055906E63D}"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345280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b="1" dirty="0">
              <a:solidFill>
                <a:schemeClr val="tx1">
                  <a:lumMod val="65000"/>
                  <a:lumOff val="35000"/>
                </a:schemeClr>
              </a:solidFill>
              <a:latin typeface="+mj-lt"/>
            </a:endParaRPr>
          </a:p>
        </p:txBody>
      </p:sp>
      <p:sp>
        <p:nvSpPr>
          <p:cNvPr id="5" name="TextBox 4"/>
          <p:cNvSpPr txBox="1"/>
          <p:nvPr/>
        </p:nvSpPr>
        <p:spPr>
          <a:xfrm>
            <a:off x="273782" y="1928802"/>
            <a:ext cx="3167050" cy="1138773"/>
          </a:xfrm>
          <a:prstGeom prst="rect">
            <a:avLst/>
          </a:prstGeom>
          <a:noFill/>
        </p:spPr>
        <p:txBody>
          <a:bodyPr wrap="square" rtlCol="0">
            <a:spAutoFit/>
          </a:bodyPr>
          <a:lstStyle/>
          <a:p>
            <a:pPr algn="ctr"/>
            <a:r>
              <a:rPr lang="en-US" altLang="ko-KR" sz="3600" b="1" dirty="0" smtClean="0">
                <a:solidFill>
                  <a:schemeClr val="tx1">
                    <a:lumMod val="65000"/>
                    <a:lumOff val="35000"/>
                  </a:schemeClr>
                </a:solidFill>
                <a:latin typeface="+mj-lt"/>
              </a:rPr>
              <a:t>MAZUOKA</a:t>
            </a:r>
          </a:p>
          <a:p>
            <a:pPr algn="ctr"/>
            <a:r>
              <a:rPr lang="en-US" altLang="ko-KR" sz="3200" b="1" spc="-150" dirty="0" smtClean="0">
                <a:solidFill>
                  <a:schemeClr val="tx1">
                    <a:lumMod val="65000"/>
                    <a:lumOff val="35000"/>
                  </a:schemeClr>
                </a:solidFill>
                <a:latin typeface="+mj-lt"/>
              </a:rPr>
              <a:t>INTRODUCTON</a:t>
            </a:r>
            <a:endParaRPr lang="ko-KR" altLang="en-US" sz="3200" b="1" spc="-150" dirty="0" smtClean="0">
              <a:solidFill>
                <a:schemeClr val="tx1">
                  <a:lumMod val="65000"/>
                  <a:lumOff val="35000"/>
                </a:schemeClr>
              </a:solidFill>
              <a:latin typeface="+mj-lt"/>
            </a:endParaRPr>
          </a:p>
        </p:txBody>
      </p:sp>
      <p:sp>
        <p:nvSpPr>
          <p:cNvPr id="6" name="TextBox 5"/>
          <p:cNvSpPr txBox="1"/>
          <p:nvPr/>
        </p:nvSpPr>
        <p:spPr>
          <a:xfrm>
            <a:off x="4452934" y="-1143032"/>
            <a:ext cx="5953132" cy="5478423"/>
          </a:xfrm>
          <a:prstGeom prst="rect">
            <a:avLst/>
          </a:prstGeom>
          <a:noFill/>
        </p:spPr>
        <p:txBody>
          <a:bodyPr wrap="square" rtlCol="0">
            <a:spAutoFit/>
          </a:bodyPr>
          <a:lstStyle/>
          <a:p>
            <a:r>
              <a:rPr lang="en-US" altLang="ko-KR" sz="35000" b="1" dirty="0" smtClean="0">
                <a:solidFill>
                  <a:schemeClr val="bg1">
                    <a:lumMod val="75000"/>
                  </a:schemeClr>
                </a:solidFill>
                <a:latin typeface="+mj-lt"/>
              </a:rPr>
              <a:t>20</a:t>
            </a:r>
          </a:p>
        </p:txBody>
      </p:sp>
      <p:sp>
        <p:nvSpPr>
          <p:cNvPr id="7" name="TextBox 6"/>
          <p:cNvSpPr txBox="1"/>
          <p:nvPr/>
        </p:nvSpPr>
        <p:spPr>
          <a:xfrm>
            <a:off x="4500594" y="2214554"/>
            <a:ext cx="5953132" cy="5478423"/>
          </a:xfrm>
          <a:prstGeom prst="rect">
            <a:avLst/>
          </a:prstGeom>
          <a:noFill/>
        </p:spPr>
        <p:txBody>
          <a:bodyPr wrap="square" rtlCol="0">
            <a:spAutoFit/>
          </a:bodyPr>
          <a:lstStyle/>
          <a:p>
            <a:r>
              <a:rPr lang="en-US" altLang="ko-KR" sz="35000" b="1" dirty="0" smtClean="0">
                <a:solidFill>
                  <a:schemeClr val="bg1">
                    <a:lumMod val="75000"/>
                  </a:schemeClr>
                </a:solidFill>
                <a:latin typeface="+mj-lt"/>
              </a:rPr>
              <a:t>17</a:t>
            </a:r>
          </a:p>
        </p:txBody>
      </p:sp>
      <p:sp>
        <p:nvSpPr>
          <p:cNvPr id="11" name="직사각형 10"/>
          <p:cNvSpPr/>
          <p:nvPr/>
        </p:nvSpPr>
        <p:spPr>
          <a:xfrm>
            <a:off x="0" y="6715148"/>
            <a:ext cx="9906000" cy="1428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ndParaRPr>
          </a:p>
        </p:txBody>
      </p:sp>
      <p:sp>
        <p:nvSpPr>
          <p:cNvPr id="8" name="TextBox 7"/>
          <p:cNvSpPr txBox="1"/>
          <p:nvPr/>
        </p:nvSpPr>
        <p:spPr>
          <a:xfrm>
            <a:off x="430908" y="6094457"/>
            <a:ext cx="2937916" cy="430887"/>
          </a:xfrm>
          <a:prstGeom prst="rect">
            <a:avLst/>
          </a:prstGeom>
          <a:noFill/>
        </p:spPr>
        <p:txBody>
          <a:bodyPr wrap="square" rtlCol="0">
            <a:spAutoFit/>
          </a:bodyPr>
          <a:lstStyle/>
          <a:p>
            <a:pPr algn="ctr"/>
            <a:r>
              <a:rPr lang="en-US" altLang="ko-KR" sz="2200" b="1" dirty="0" smtClean="0">
                <a:solidFill>
                  <a:schemeClr val="bg1"/>
                </a:solidFill>
                <a:latin typeface="+mj-lt"/>
              </a:rPr>
              <a:t>http://mazuoka.com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0"/>
            <a:ext cx="9839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9024966" y="142852"/>
            <a:ext cx="707245" cy="253916"/>
          </a:xfrm>
          <a:prstGeom prst="rect">
            <a:avLst/>
          </a:prstGeom>
          <a:noFill/>
        </p:spPr>
        <p:txBody>
          <a:bodyPr wrap="none" rtlCol="0">
            <a:spAutoFit/>
          </a:bodyPr>
          <a:lstStyle/>
          <a:p>
            <a:r>
              <a:rPr lang="en-US" altLang="ko-KR" sz="1050" b="1" dirty="0" smtClean="0">
                <a:solidFill>
                  <a:schemeClr val="bg1">
                    <a:lumMod val="65000"/>
                  </a:schemeClr>
                </a:solidFill>
              </a:rPr>
              <a:t>10 page</a:t>
            </a:r>
            <a:endParaRPr lang="ko-KR" altLang="en-US" sz="1050" b="1" dirty="0">
              <a:solidFill>
                <a:schemeClr val="bg1">
                  <a:lumMod val="65000"/>
                </a:schemeClr>
              </a:solidFill>
            </a:endParaRPr>
          </a:p>
        </p:txBody>
      </p:sp>
      <p:sp>
        <p:nvSpPr>
          <p:cNvPr id="18" name="TextBox 17"/>
          <p:cNvSpPr txBox="1"/>
          <p:nvPr/>
        </p:nvSpPr>
        <p:spPr>
          <a:xfrm>
            <a:off x="378622" y="142852"/>
            <a:ext cx="873957" cy="253916"/>
          </a:xfrm>
          <a:prstGeom prst="rect">
            <a:avLst/>
          </a:prstGeom>
          <a:noFill/>
        </p:spPr>
        <p:txBody>
          <a:bodyPr wrap="none" rtlCol="0">
            <a:spAutoFit/>
          </a:bodyPr>
          <a:lstStyle/>
          <a:p>
            <a:r>
              <a:rPr lang="en-US" altLang="ko-KR" sz="1050" b="1" dirty="0" smtClean="0"/>
              <a:t>MAZUOKA</a:t>
            </a:r>
            <a:endParaRPr lang="ko-KR" altLang="en-US" sz="1050" b="1" dirty="0"/>
          </a:p>
        </p:txBody>
      </p:sp>
      <p:sp>
        <p:nvSpPr>
          <p:cNvPr id="21" name="TextBox 20"/>
          <p:cNvSpPr txBox="1"/>
          <p:nvPr/>
        </p:nvSpPr>
        <p:spPr>
          <a:xfrm>
            <a:off x="563427" y="500042"/>
            <a:ext cx="6117765" cy="1590179"/>
          </a:xfrm>
          <a:prstGeom prst="rect">
            <a:avLst/>
          </a:prstGeom>
          <a:noFill/>
        </p:spPr>
        <p:txBody>
          <a:bodyPr wrap="none" rtlCol="0">
            <a:spAutoFit/>
          </a:bodyPr>
          <a:lstStyle/>
          <a:p>
            <a:r>
              <a:rPr lang="ja-JP" altLang="en-US" sz="3200" b="1" dirty="0">
                <a:solidFill>
                  <a:srgbClr val="002060"/>
                </a:solidFill>
                <a:latin typeface="+mj-ea"/>
              </a:rPr>
              <a:t>まつおか </a:t>
            </a:r>
            <a:r>
              <a:rPr lang="en-US" altLang="ko-KR" sz="3200" b="1" spc="-150" dirty="0" smtClean="0">
                <a:solidFill>
                  <a:srgbClr val="002060"/>
                </a:solidFill>
                <a:latin typeface="+mj-lt"/>
                <a:ea typeface="나눔바른고딕" pitchFamily="50" charset="-127"/>
              </a:rPr>
              <a:t>Brand </a:t>
            </a:r>
            <a:r>
              <a:rPr lang="en-US" altLang="ko-KR" sz="3200" b="1" spc="-150" dirty="0" smtClean="0">
                <a:solidFill>
                  <a:srgbClr val="002060"/>
                </a:solidFill>
                <a:latin typeface="+mj-lt"/>
                <a:ea typeface="나눔바른고딕" pitchFamily="50" charset="-127"/>
              </a:rPr>
              <a:t>Competitiveness</a:t>
            </a:r>
          </a:p>
          <a:p>
            <a:endParaRPr lang="en-US" altLang="ko-KR" sz="1000" spc="-300" dirty="0" smtClean="0">
              <a:solidFill>
                <a:schemeClr val="bg1">
                  <a:lumMod val="50000"/>
                </a:schemeClr>
              </a:solidFill>
              <a:latin typeface="나눔바른고딕" pitchFamily="50" charset="-127"/>
              <a:ea typeface="나눔바른고딕" pitchFamily="50" charset="-127"/>
            </a:endParaRPr>
          </a:p>
          <a:p>
            <a:pPr>
              <a:lnSpc>
                <a:spcPts val="1600"/>
              </a:lnSpc>
            </a:pPr>
            <a:r>
              <a:rPr lang="en-US" altLang="ko-KR" sz="1200" b="1" dirty="0" smtClean="0">
                <a:solidFill>
                  <a:schemeClr val="bg1">
                    <a:lumMod val="50000"/>
                  </a:schemeClr>
                </a:solidFill>
                <a:ea typeface="나눔고딕" pitchFamily="50" charset="-127"/>
              </a:rPr>
              <a:t>- All </a:t>
            </a:r>
            <a:r>
              <a:rPr lang="en-US" altLang="ko-KR" sz="1200" b="1" dirty="0" err="1">
                <a:solidFill>
                  <a:schemeClr val="bg1">
                    <a:lumMod val="50000"/>
                  </a:schemeClr>
                </a:solidFill>
                <a:ea typeface="나눔고딕" pitchFamily="50" charset="-127"/>
              </a:rPr>
              <a:t>Mazuoka</a:t>
            </a:r>
            <a:r>
              <a:rPr lang="en-US" altLang="ko-KR" sz="1200" b="1" dirty="0">
                <a:solidFill>
                  <a:schemeClr val="bg1">
                    <a:lumMod val="50000"/>
                  </a:schemeClr>
                </a:solidFill>
                <a:ea typeface="나눔고딕" pitchFamily="50" charset="-127"/>
              </a:rPr>
              <a:t>  products are direct from factory </a:t>
            </a:r>
            <a:r>
              <a:rPr lang="en-US" altLang="ko-KR" sz="1200" b="1" dirty="0" smtClean="0">
                <a:solidFill>
                  <a:schemeClr val="bg1">
                    <a:lumMod val="50000"/>
                  </a:schemeClr>
                </a:solidFill>
                <a:ea typeface="나눔고딕" pitchFamily="50" charset="-127"/>
              </a:rPr>
              <a:t>production</a:t>
            </a:r>
          </a:p>
          <a:p>
            <a:pPr>
              <a:lnSpc>
                <a:spcPts val="1600"/>
              </a:lnSpc>
            </a:pPr>
            <a:r>
              <a:rPr lang="en-US" altLang="ko-KR" sz="1200" b="1" dirty="0">
                <a:solidFill>
                  <a:schemeClr val="bg1">
                    <a:lumMod val="50000"/>
                  </a:schemeClr>
                </a:solidFill>
                <a:ea typeface="나눔고딕" pitchFamily="50" charset="-127"/>
              </a:rPr>
              <a:t>- Quality inspection is </a:t>
            </a:r>
            <a:r>
              <a:rPr lang="en-US" altLang="ko-KR" sz="1200" b="1" dirty="0" smtClean="0">
                <a:solidFill>
                  <a:schemeClr val="bg1">
                    <a:lumMod val="50000"/>
                  </a:schemeClr>
                </a:solidFill>
                <a:ea typeface="나눔고딕" pitchFamily="50" charset="-127"/>
              </a:rPr>
              <a:t>prioritized</a:t>
            </a:r>
          </a:p>
          <a:p>
            <a:pPr>
              <a:lnSpc>
                <a:spcPts val="1600"/>
              </a:lnSpc>
            </a:pPr>
            <a:r>
              <a:rPr lang="en-US" altLang="ko-KR" sz="1200" b="1" dirty="0">
                <a:solidFill>
                  <a:schemeClr val="bg1">
                    <a:lumMod val="50000"/>
                  </a:schemeClr>
                </a:solidFill>
                <a:ea typeface="나눔고딕" pitchFamily="50" charset="-127"/>
              </a:rPr>
              <a:t>- Continuously check on customer </a:t>
            </a:r>
            <a:r>
              <a:rPr lang="en-US" altLang="ko-KR" sz="1200" b="1" dirty="0" smtClean="0">
                <a:solidFill>
                  <a:schemeClr val="bg1">
                    <a:lumMod val="50000"/>
                  </a:schemeClr>
                </a:solidFill>
                <a:ea typeface="나눔고딕" pitchFamily="50" charset="-127"/>
              </a:rPr>
              <a:t>complaints</a:t>
            </a:r>
          </a:p>
          <a:p>
            <a:pPr>
              <a:lnSpc>
                <a:spcPts val="1600"/>
              </a:lnSpc>
            </a:pPr>
            <a:r>
              <a:rPr lang="en-US" altLang="ko-KR" sz="1200" b="1" dirty="0">
                <a:solidFill>
                  <a:schemeClr val="bg1">
                    <a:lumMod val="50000"/>
                  </a:schemeClr>
                </a:solidFill>
                <a:ea typeface="나눔고딕" pitchFamily="50" charset="-127"/>
              </a:rPr>
              <a:t>- Continuously check on market prices</a:t>
            </a:r>
          </a:p>
        </p:txBody>
      </p:sp>
      <p:sp>
        <p:nvSpPr>
          <p:cNvPr id="22" name="TextBox 21"/>
          <p:cNvSpPr txBox="1"/>
          <p:nvPr/>
        </p:nvSpPr>
        <p:spPr>
          <a:xfrm>
            <a:off x="522353" y="2204864"/>
            <a:ext cx="2990487" cy="430887"/>
          </a:xfrm>
          <a:prstGeom prst="rect">
            <a:avLst/>
          </a:prstGeom>
          <a:noFill/>
        </p:spPr>
        <p:txBody>
          <a:bodyPr wrap="square" rtlCol="0">
            <a:spAutoFit/>
          </a:bodyPr>
          <a:lstStyle/>
          <a:p>
            <a:r>
              <a:rPr lang="en-US" altLang="ko-KR" sz="1100" b="1" dirty="0">
                <a:solidFill>
                  <a:schemeClr val="bg1"/>
                </a:solidFill>
                <a:latin typeface="+mj-lt"/>
                <a:ea typeface="나눔고딕" pitchFamily="50" charset="-127"/>
              </a:rPr>
              <a:t>“</a:t>
            </a:r>
            <a:r>
              <a:rPr lang="en-US" altLang="ko-KR" sz="1100" b="1" dirty="0" err="1">
                <a:solidFill>
                  <a:schemeClr val="bg1"/>
                </a:solidFill>
                <a:latin typeface="+mj-lt"/>
                <a:ea typeface="나눔고딕" pitchFamily="50" charset="-127"/>
              </a:rPr>
              <a:t>Zwiebel</a:t>
            </a:r>
            <a:r>
              <a:rPr lang="en-US" altLang="ko-KR" sz="1100" b="1" dirty="0">
                <a:solidFill>
                  <a:schemeClr val="bg1"/>
                </a:solidFill>
                <a:latin typeface="+mj-lt"/>
                <a:ea typeface="나눔고딕" pitchFamily="50" charset="-127"/>
              </a:rPr>
              <a:t> Muster” number </a:t>
            </a:r>
            <a:r>
              <a:rPr lang="en-US" altLang="ko-KR" sz="1100" b="1" dirty="0" smtClean="0">
                <a:solidFill>
                  <a:schemeClr val="bg1"/>
                </a:solidFill>
                <a:latin typeface="+mj-lt"/>
                <a:ea typeface="나눔고딕" pitchFamily="50" charset="-127"/>
              </a:rPr>
              <a:t>one </a:t>
            </a:r>
            <a:r>
              <a:rPr lang="en-US" altLang="ko-KR" sz="1100" b="1" dirty="0">
                <a:solidFill>
                  <a:schemeClr val="bg1"/>
                </a:solidFill>
                <a:latin typeface="+mj-lt"/>
                <a:ea typeface="나눔고딕" pitchFamily="50" charset="-127"/>
              </a:rPr>
              <a:t>in market share brand power</a:t>
            </a:r>
          </a:p>
        </p:txBody>
      </p:sp>
    </p:spTree>
    <p:extLst>
      <p:ext uri="{BB962C8B-B14F-4D97-AF65-F5344CB8AC3E}">
        <p14:creationId xmlns:p14="http://schemas.microsoft.com/office/powerpoint/2010/main" val="1948208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654" y="928670"/>
            <a:ext cx="2524108" cy="584775"/>
          </a:xfrm>
          <a:prstGeom prst="rect">
            <a:avLst/>
          </a:prstGeom>
          <a:noFill/>
        </p:spPr>
        <p:txBody>
          <a:bodyPr wrap="square" rtlCol="0">
            <a:spAutoFit/>
          </a:bodyPr>
          <a:lstStyle/>
          <a:p>
            <a:pPr algn="ctr"/>
            <a:r>
              <a:rPr lang="en-US" altLang="ko-KR" sz="3200" b="1" dirty="0" smtClean="0">
                <a:latin typeface="+mj-lt"/>
              </a:rPr>
              <a:t>Contents</a:t>
            </a:r>
            <a:endParaRPr lang="ko-KR" altLang="en-US" sz="3200" b="1" dirty="0" smtClean="0">
              <a:latin typeface="+mj-lt"/>
            </a:endParaRPr>
          </a:p>
        </p:txBody>
      </p:sp>
      <p:sp>
        <p:nvSpPr>
          <p:cNvPr id="11" name="TextBox 10"/>
          <p:cNvSpPr txBox="1"/>
          <p:nvPr/>
        </p:nvSpPr>
        <p:spPr>
          <a:xfrm>
            <a:off x="378622" y="142852"/>
            <a:ext cx="873957" cy="253916"/>
          </a:xfrm>
          <a:prstGeom prst="rect">
            <a:avLst/>
          </a:prstGeom>
          <a:noFill/>
        </p:spPr>
        <p:txBody>
          <a:bodyPr wrap="none" rtlCol="0">
            <a:spAutoFit/>
          </a:bodyPr>
          <a:lstStyle/>
          <a:p>
            <a:r>
              <a:rPr lang="en-US" altLang="ko-KR" sz="1050" b="1" dirty="0" smtClean="0">
                <a:latin typeface="+mj-lt"/>
              </a:rPr>
              <a:t>MAZUOKA</a:t>
            </a:r>
            <a:endParaRPr lang="ko-KR" altLang="en-US" sz="1050" b="1" dirty="0">
              <a:latin typeface="+mj-lt"/>
            </a:endParaRPr>
          </a:p>
        </p:txBody>
      </p:sp>
      <p:sp>
        <p:nvSpPr>
          <p:cNvPr id="12" name="직사각형 11"/>
          <p:cNvSpPr/>
          <p:nvPr/>
        </p:nvSpPr>
        <p:spPr>
          <a:xfrm>
            <a:off x="3381364" y="0"/>
            <a:ext cx="6524636"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b="1" dirty="0">
              <a:solidFill>
                <a:schemeClr val="bg1">
                  <a:lumMod val="75000"/>
                </a:schemeClr>
              </a:solidFill>
              <a:latin typeface="+mj-lt"/>
            </a:endParaRPr>
          </a:p>
        </p:txBody>
      </p:sp>
      <p:sp>
        <p:nvSpPr>
          <p:cNvPr id="8" name="직사각형 7"/>
          <p:cNvSpPr/>
          <p:nvPr/>
        </p:nvSpPr>
        <p:spPr>
          <a:xfrm>
            <a:off x="0" y="6715148"/>
            <a:ext cx="9906000" cy="1428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ndParaRPr>
          </a:p>
        </p:txBody>
      </p:sp>
      <p:sp>
        <p:nvSpPr>
          <p:cNvPr id="13" name="TextBox 12"/>
          <p:cNvSpPr txBox="1"/>
          <p:nvPr/>
        </p:nvSpPr>
        <p:spPr>
          <a:xfrm>
            <a:off x="4452934" y="1428736"/>
            <a:ext cx="777585" cy="276999"/>
          </a:xfrm>
          <a:prstGeom prst="rect">
            <a:avLst/>
          </a:prstGeom>
          <a:noFill/>
        </p:spPr>
        <p:txBody>
          <a:bodyPr wrap="none" rtlCol="0">
            <a:spAutoFit/>
          </a:bodyPr>
          <a:lstStyle/>
          <a:p>
            <a:r>
              <a:rPr lang="en-US" altLang="ko-KR" sz="1200" b="1" dirty="0" smtClean="0">
                <a:latin typeface="+mj-lt"/>
              </a:rPr>
              <a:t>02 page</a:t>
            </a:r>
            <a:endParaRPr lang="ko-KR" altLang="en-US" sz="1200" b="1" dirty="0">
              <a:latin typeface="+mj-lt"/>
            </a:endParaRPr>
          </a:p>
        </p:txBody>
      </p:sp>
      <p:sp>
        <p:nvSpPr>
          <p:cNvPr id="14" name="TextBox 13"/>
          <p:cNvSpPr txBox="1"/>
          <p:nvPr/>
        </p:nvSpPr>
        <p:spPr>
          <a:xfrm>
            <a:off x="5313040" y="1428736"/>
            <a:ext cx="756938" cy="253916"/>
          </a:xfrm>
          <a:prstGeom prst="rect">
            <a:avLst/>
          </a:prstGeom>
          <a:noFill/>
        </p:spPr>
        <p:txBody>
          <a:bodyPr wrap="none" rtlCol="0">
            <a:spAutoFit/>
          </a:bodyPr>
          <a:lstStyle/>
          <a:p>
            <a:r>
              <a:rPr lang="en-US" altLang="ko-KR" sz="1050" b="1" dirty="0" smtClean="0">
                <a:latin typeface="+mj-lt"/>
              </a:rPr>
              <a:t>Contents</a:t>
            </a:r>
            <a:endParaRPr lang="ko-KR" altLang="en-US" sz="1050" b="1" dirty="0">
              <a:latin typeface="+mj-lt"/>
            </a:endParaRPr>
          </a:p>
        </p:txBody>
      </p:sp>
      <p:cxnSp>
        <p:nvCxnSpPr>
          <p:cNvPr id="18" name="직선 연결선 17"/>
          <p:cNvCxnSpPr/>
          <p:nvPr/>
        </p:nvCxnSpPr>
        <p:spPr>
          <a:xfrm>
            <a:off x="4452934" y="1714488"/>
            <a:ext cx="44291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452934" y="1785926"/>
            <a:ext cx="777585" cy="276999"/>
          </a:xfrm>
          <a:prstGeom prst="rect">
            <a:avLst/>
          </a:prstGeom>
          <a:noFill/>
        </p:spPr>
        <p:txBody>
          <a:bodyPr wrap="none" rtlCol="0">
            <a:spAutoFit/>
          </a:bodyPr>
          <a:lstStyle/>
          <a:p>
            <a:r>
              <a:rPr lang="en-US" altLang="ko-KR" sz="1200" b="1" dirty="0" smtClean="0">
                <a:latin typeface="+mj-lt"/>
              </a:rPr>
              <a:t>03 page</a:t>
            </a:r>
            <a:endParaRPr lang="ko-KR" altLang="en-US" sz="1200" b="1" dirty="0">
              <a:latin typeface="+mj-lt"/>
            </a:endParaRPr>
          </a:p>
        </p:txBody>
      </p:sp>
      <p:sp>
        <p:nvSpPr>
          <p:cNvPr id="26" name="TextBox 25"/>
          <p:cNvSpPr txBox="1"/>
          <p:nvPr/>
        </p:nvSpPr>
        <p:spPr>
          <a:xfrm>
            <a:off x="5313040" y="1785926"/>
            <a:ext cx="1920719" cy="253916"/>
          </a:xfrm>
          <a:prstGeom prst="rect">
            <a:avLst/>
          </a:prstGeom>
          <a:noFill/>
        </p:spPr>
        <p:txBody>
          <a:bodyPr wrap="none" rtlCol="0">
            <a:spAutoFit/>
          </a:bodyPr>
          <a:lstStyle/>
          <a:p>
            <a:r>
              <a:rPr lang="en-US" altLang="ko-KR" sz="1050" b="1" dirty="0" smtClean="0">
                <a:latin typeface="+mj-lt"/>
              </a:rPr>
              <a:t>History Brand Introduction</a:t>
            </a:r>
            <a:endParaRPr lang="ko-KR" altLang="en-US" sz="1050" b="1" dirty="0">
              <a:latin typeface="+mj-lt"/>
            </a:endParaRPr>
          </a:p>
        </p:txBody>
      </p:sp>
      <p:cxnSp>
        <p:nvCxnSpPr>
          <p:cNvPr id="27" name="직선 연결선 26"/>
          <p:cNvCxnSpPr/>
          <p:nvPr/>
        </p:nvCxnSpPr>
        <p:spPr>
          <a:xfrm>
            <a:off x="4452934" y="2071678"/>
            <a:ext cx="44291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452934" y="2143116"/>
            <a:ext cx="777585" cy="276999"/>
          </a:xfrm>
          <a:prstGeom prst="rect">
            <a:avLst/>
          </a:prstGeom>
          <a:noFill/>
        </p:spPr>
        <p:txBody>
          <a:bodyPr wrap="none" rtlCol="0">
            <a:spAutoFit/>
          </a:bodyPr>
          <a:lstStyle/>
          <a:p>
            <a:r>
              <a:rPr lang="en-US" altLang="ko-KR" sz="1200" b="1" dirty="0" smtClean="0">
                <a:latin typeface="+mj-lt"/>
              </a:rPr>
              <a:t>04 page</a:t>
            </a:r>
            <a:endParaRPr lang="ko-KR" altLang="en-US" sz="1200" b="1" dirty="0">
              <a:latin typeface="+mj-lt"/>
            </a:endParaRPr>
          </a:p>
        </p:txBody>
      </p:sp>
      <p:sp>
        <p:nvSpPr>
          <p:cNvPr id="30" name="TextBox 29"/>
          <p:cNvSpPr txBox="1"/>
          <p:nvPr/>
        </p:nvSpPr>
        <p:spPr>
          <a:xfrm>
            <a:off x="5313040" y="2143116"/>
            <a:ext cx="2236510" cy="253916"/>
          </a:xfrm>
          <a:prstGeom prst="rect">
            <a:avLst/>
          </a:prstGeom>
          <a:noFill/>
        </p:spPr>
        <p:txBody>
          <a:bodyPr wrap="none" rtlCol="0">
            <a:spAutoFit/>
          </a:bodyPr>
          <a:lstStyle/>
          <a:p>
            <a:r>
              <a:rPr lang="en-US" altLang="ko-KR" sz="1050" b="1" dirty="0" smtClean="0">
                <a:latin typeface="+mj-lt"/>
              </a:rPr>
              <a:t>Management Philosophy</a:t>
            </a:r>
            <a:r>
              <a:rPr lang="ko-KR" altLang="en-US" sz="1050" b="1" dirty="0" smtClean="0">
                <a:latin typeface="+mj-lt"/>
              </a:rPr>
              <a:t> </a:t>
            </a:r>
            <a:r>
              <a:rPr lang="en-US" altLang="ko-KR" sz="1050" b="1" dirty="0" smtClean="0">
                <a:latin typeface="+mj-lt"/>
              </a:rPr>
              <a:t>/ Goal</a:t>
            </a:r>
            <a:endParaRPr lang="ko-KR" altLang="en-US" sz="1050" b="1" dirty="0">
              <a:latin typeface="+mj-lt"/>
            </a:endParaRPr>
          </a:p>
        </p:txBody>
      </p:sp>
      <p:cxnSp>
        <p:nvCxnSpPr>
          <p:cNvPr id="31" name="직선 연결선 30"/>
          <p:cNvCxnSpPr/>
          <p:nvPr/>
        </p:nvCxnSpPr>
        <p:spPr>
          <a:xfrm>
            <a:off x="4452934" y="2428868"/>
            <a:ext cx="44291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452934" y="2500306"/>
            <a:ext cx="777585" cy="276999"/>
          </a:xfrm>
          <a:prstGeom prst="rect">
            <a:avLst/>
          </a:prstGeom>
          <a:noFill/>
        </p:spPr>
        <p:txBody>
          <a:bodyPr wrap="none" rtlCol="0">
            <a:spAutoFit/>
          </a:bodyPr>
          <a:lstStyle/>
          <a:p>
            <a:r>
              <a:rPr lang="en-US" altLang="ko-KR" sz="1200" b="1" dirty="0" smtClean="0">
                <a:latin typeface="+mj-lt"/>
              </a:rPr>
              <a:t>05 page</a:t>
            </a:r>
            <a:endParaRPr lang="ko-KR" altLang="en-US" sz="1200" b="1" dirty="0">
              <a:latin typeface="+mj-lt"/>
            </a:endParaRPr>
          </a:p>
        </p:txBody>
      </p:sp>
      <p:sp>
        <p:nvSpPr>
          <p:cNvPr id="33" name="TextBox 32"/>
          <p:cNvSpPr txBox="1"/>
          <p:nvPr/>
        </p:nvSpPr>
        <p:spPr>
          <a:xfrm>
            <a:off x="5313040" y="2500306"/>
            <a:ext cx="3655168" cy="253916"/>
          </a:xfrm>
          <a:prstGeom prst="rect">
            <a:avLst/>
          </a:prstGeom>
          <a:noFill/>
        </p:spPr>
        <p:txBody>
          <a:bodyPr wrap="none" rtlCol="0">
            <a:spAutoFit/>
          </a:bodyPr>
          <a:lstStyle/>
          <a:p>
            <a:r>
              <a:rPr lang="en-US" altLang="ko-KR" sz="1050" b="1" dirty="0" smtClean="0">
                <a:latin typeface="+mj-lt"/>
              </a:rPr>
              <a:t>Headquarters location / Manufacturing plant location</a:t>
            </a:r>
            <a:endParaRPr lang="ko-KR" altLang="en-US" sz="1050" b="1" dirty="0">
              <a:latin typeface="+mj-lt"/>
            </a:endParaRPr>
          </a:p>
        </p:txBody>
      </p:sp>
      <p:cxnSp>
        <p:nvCxnSpPr>
          <p:cNvPr id="34" name="직선 연결선 33"/>
          <p:cNvCxnSpPr/>
          <p:nvPr/>
        </p:nvCxnSpPr>
        <p:spPr>
          <a:xfrm>
            <a:off x="4452934" y="2786058"/>
            <a:ext cx="44291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452934" y="2857496"/>
            <a:ext cx="777585" cy="276999"/>
          </a:xfrm>
          <a:prstGeom prst="rect">
            <a:avLst/>
          </a:prstGeom>
          <a:noFill/>
        </p:spPr>
        <p:txBody>
          <a:bodyPr wrap="none" rtlCol="0">
            <a:spAutoFit/>
          </a:bodyPr>
          <a:lstStyle/>
          <a:p>
            <a:r>
              <a:rPr lang="en-US" altLang="ko-KR" sz="1200" b="1" dirty="0" smtClean="0">
                <a:latin typeface="+mj-lt"/>
              </a:rPr>
              <a:t>06 page</a:t>
            </a:r>
            <a:endParaRPr lang="ko-KR" altLang="en-US" sz="1200" b="1" dirty="0">
              <a:latin typeface="+mj-lt"/>
            </a:endParaRPr>
          </a:p>
        </p:txBody>
      </p:sp>
      <p:sp>
        <p:nvSpPr>
          <p:cNvPr id="42" name="TextBox 41"/>
          <p:cNvSpPr txBox="1"/>
          <p:nvPr/>
        </p:nvSpPr>
        <p:spPr>
          <a:xfrm>
            <a:off x="5313040" y="2857496"/>
            <a:ext cx="2667718" cy="253916"/>
          </a:xfrm>
          <a:prstGeom prst="rect">
            <a:avLst/>
          </a:prstGeom>
          <a:noFill/>
        </p:spPr>
        <p:txBody>
          <a:bodyPr wrap="none" rtlCol="0">
            <a:spAutoFit/>
          </a:bodyPr>
          <a:lstStyle/>
          <a:p>
            <a:r>
              <a:rPr lang="en-US" altLang="ko-KR" sz="1050" b="1" dirty="0" smtClean="0">
                <a:latin typeface="+mj-lt"/>
              </a:rPr>
              <a:t>Production Process and Raw Materials</a:t>
            </a:r>
            <a:endParaRPr lang="ko-KR" altLang="en-US" sz="1050" b="1" dirty="0">
              <a:latin typeface="+mj-lt"/>
            </a:endParaRPr>
          </a:p>
        </p:txBody>
      </p:sp>
      <p:cxnSp>
        <p:nvCxnSpPr>
          <p:cNvPr id="43" name="직선 연결선 42"/>
          <p:cNvCxnSpPr/>
          <p:nvPr/>
        </p:nvCxnSpPr>
        <p:spPr>
          <a:xfrm>
            <a:off x="4452934" y="3143248"/>
            <a:ext cx="44291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452934" y="3214686"/>
            <a:ext cx="777585" cy="276999"/>
          </a:xfrm>
          <a:prstGeom prst="rect">
            <a:avLst/>
          </a:prstGeom>
          <a:noFill/>
        </p:spPr>
        <p:txBody>
          <a:bodyPr wrap="none" rtlCol="0">
            <a:spAutoFit/>
          </a:bodyPr>
          <a:lstStyle/>
          <a:p>
            <a:r>
              <a:rPr lang="en-US" altLang="ko-KR" sz="1200" b="1" dirty="0" smtClean="0">
                <a:latin typeface="+mj-lt"/>
              </a:rPr>
              <a:t>07 page</a:t>
            </a:r>
            <a:endParaRPr lang="ko-KR" altLang="en-US" sz="1200" b="1" dirty="0">
              <a:latin typeface="+mj-lt"/>
            </a:endParaRPr>
          </a:p>
        </p:txBody>
      </p:sp>
      <p:sp>
        <p:nvSpPr>
          <p:cNvPr id="45" name="TextBox 44"/>
          <p:cNvSpPr txBox="1"/>
          <p:nvPr/>
        </p:nvSpPr>
        <p:spPr>
          <a:xfrm>
            <a:off x="5313040" y="3214686"/>
            <a:ext cx="1276311" cy="253916"/>
          </a:xfrm>
          <a:prstGeom prst="rect">
            <a:avLst/>
          </a:prstGeom>
          <a:noFill/>
        </p:spPr>
        <p:txBody>
          <a:bodyPr wrap="none" rtlCol="0">
            <a:spAutoFit/>
          </a:bodyPr>
          <a:lstStyle/>
          <a:p>
            <a:r>
              <a:rPr lang="en-US" altLang="ko-KR" sz="1050" b="1" dirty="0" smtClean="0">
                <a:latin typeface="+mj-lt"/>
              </a:rPr>
              <a:t>Product Features</a:t>
            </a:r>
            <a:endParaRPr lang="ko-KR" altLang="en-US" sz="1050" b="1" dirty="0">
              <a:latin typeface="+mj-lt"/>
            </a:endParaRPr>
          </a:p>
        </p:txBody>
      </p:sp>
      <p:cxnSp>
        <p:nvCxnSpPr>
          <p:cNvPr id="46" name="직선 연결선 45"/>
          <p:cNvCxnSpPr/>
          <p:nvPr/>
        </p:nvCxnSpPr>
        <p:spPr>
          <a:xfrm>
            <a:off x="4452934" y="3500438"/>
            <a:ext cx="44291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452934" y="3571876"/>
            <a:ext cx="777585" cy="276999"/>
          </a:xfrm>
          <a:prstGeom prst="rect">
            <a:avLst/>
          </a:prstGeom>
          <a:noFill/>
        </p:spPr>
        <p:txBody>
          <a:bodyPr wrap="none" rtlCol="0">
            <a:spAutoFit/>
          </a:bodyPr>
          <a:lstStyle/>
          <a:p>
            <a:r>
              <a:rPr lang="en-US" altLang="ko-KR" sz="1200" b="1" dirty="0" smtClean="0">
                <a:latin typeface="+mj-lt"/>
              </a:rPr>
              <a:t>08 page</a:t>
            </a:r>
            <a:endParaRPr lang="ko-KR" altLang="en-US" sz="1200" b="1" dirty="0">
              <a:latin typeface="+mj-lt"/>
            </a:endParaRPr>
          </a:p>
        </p:txBody>
      </p:sp>
      <p:sp>
        <p:nvSpPr>
          <p:cNvPr id="48" name="TextBox 47"/>
          <p:cNvSpPr txBox="1"/>
          <p:nvPr/>
        </p:nvSpPr>
        <p:spPr>
          <a:xfrm>
            <a:off x="5313040" y="3571876"/>
            <a:ext cx="1372492" cy="253916"/>
          </a:xfrm>
          <a:prstGeom prst="rect">
            <a:avLst/>
          </a:prstGeom>
          <a:noFill/>
        </p:spPr>
        <p:txBody>
          <a:bodyPr wrap="none" rtlCol="0">
            <a:spAutoFit/>
          </a:bodyPr>
          <a:lstStyle/>
          <a:p>
            <a:r>
              <a:rPr lang="en-US" altLang="ko-KR" sz="1050" b="1" dirty="0" smtClean="0">
                <a:latin typeface="+mj-lt"/>
              </a:rPr>
              <a:t>Distribution Route</a:t>
            </a:r>
            <a:endParaRPr lang="ko-KR" altLang="en-US" sz="1050" b="1" dirty="0">
              <a:latin typeface="+mj-lt"/>
            </a:endParaRPr>
          </a:p>
        </p:txBody>
      </p:sp>
      <p:cxnSp>
        <p:nvCxnSpPr>
          <p:cNvPr id="49" name="직선 연결선 48"/>
          <p:cNvCxnSpPr/>
          <p:nvPr/>
        </p:nvCxnSpPr>
        <p:spPr>
          <a:xfrm>
            <a:off x="4452934" y="3857628"/>
            <a:ext cx="44291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452934" y="3929066"/>
            <a:ext cx="777585" cy="276999"/>
          </a:xfrm>
          <a:prstGeom prst="rect">
            <a:avLst/>
          </a:prstGeom>
          <a:noFill/>
        </p:spPr>
        <p:txBody>
          <a:bodyPr wrap="none" rtlCol="0">
            <a:spAutoFit/>
          </a:bodyPr>
          <a:lstStyle/>
          <a:p>
            <a:r>
              <a:rPr lang="en-US" altLang="ko-KR" sz="1200" b="1" dirty="0" smtClean="0">
                <a:latin typeface="+mj-lt"/>
              </a:rPr>
              <a:t>09 page</a:t>
            </a:r>
            <a:endParaRPr lang="ko-KR" altLang="en-US" sz="1200" b="1" dirty="0">
              <a:latin typeface="+mj-lt"/>
            </a:endParaRPr>
          </a:p>
        </p:txBody>
      </p:sp>
      <p:sp>
        <p:nvSpPr>
          <p:cNvPr id="54" name="TextBox 53"/>
          <p:cNvSpPr txBox="1"/>
          <p:nvPr/>
        </p:nvSpPr>
        <p:spPr>
          <a:xfrm>
            <a:off x="5313040" y="3929066"/>
            <a:ext cx="928459" cy="253916"/>
          </a:xfrm>
          <a:prstGeom prst="rect">
            <a:avLst/>
          </a:prstGeom>
          <a:noFill/>
        </p:spPr>
        <p:txBody>
          <a:bodyPr wrap="none" rtlCol="0">
            <a:spAutoFit/>
          </a:bodyPr>
          <a:lstStyle/>
          <a:p>
            <a:r>
              <a:rPr lang="en-US" altLang="ko-KR" sz="1050" b="1" dirty="0" smtClean="0">
                <a:latin typeface="+mj-lt"/>
              </a:rPr>
              <a:t>Sales Trend</a:t>
            </a:r>
            <a:endParaRPr lang="ko-KR" altLang="en-US" sz="1050" b="1" dirty="0">
              <a:latin typeface="+mj-lt"/>
            </a:endParaRPr>
          </a:p>
        </p:txBody>
      </p:sp>
      <p:cxnSp>
        <p:nvCxnSpPr>
          <p:cNvPr id="55" name="직선 연결선 54"/>
          <p:cNvCxnSpPr/>
          <p:nvPr/>
        </p:nvCxnSpPr>
        <p:spPr>
          <a:xfrm>
            <a:off x="4452934" y="4214818"/>
            <a:ext cx="44291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452934" y="4286256"/>
            <a:ext cx="777585" cy="276999"/>
          </a:xfrm>
          <a:prstGeom prst="rect">
            <a:avLst/>
          </a:prstGeom>
          <a:noFill/>
        </p:spPr>
        <p:txBody>
          <a:bodyPr wrap="none" rtlCol="0">
            <a:spAutoFit/>
          </a:bodyPr>
          <a:lstStyle/>
          <a:p>
            <a:r>
              <a:rPr lang="en-US" altLang="ko-KR" sz="1200" b="1" dirty="0" smtClean="0">
                <a:latin typeface="+mj-lt"/>
              </a:rPr>
              <a:t>10 page</a:t>
            </a:r>
            <a:endParaRPr lang="ko-KR" altLang="en-US" sz="1200" b="1" dirty="0">
              <a:latin typeface="+mj-lt"/>
            </a:endParaRPr>
          </a:p>
        </p:txBody>
      </p:sp>
      <p:sp>
        <p:nvSpPr>
          <p:cNvPr id="57" name="TextBox 56"/>
          <p:cNvSpPr txBox="1"/>
          <p:nvPr/>
        </p:nvSpPr>
        <p:spPr>
          <a:xfrm>
            <a:off x="5313040" y="4286256"/>
            <a:ext cx="2276585" cy="253916"/>
          </a:xfrm>
          <a:prstGeom prst="rect">
            <a:avLst/>
          </a:prstGeom>
          <a:noFill/>
        </p:spPr>
        <p:txBody>
          <a:bodyPr wrap="none" rtlCol="0">
            <a:spAutoFit/>
          </a:bodyPr>
          <a:lstStyle/>
          <a:p>
            <a:r>
              <a:rPr lang="en-US" altLang="ko-KR" sz="1050" b="1" dirty="0" smtClean="0">
                <a:latin typeface="+mj-lt"/>
              </a:rPr>
              <a:t> </a:t>
            </a:r>
            <a:r>
              <a:rPr lang="ja-JP" altLang="en-US" sz="1050" b="1" dirty="0" smtClean="0">
                <a:latin typeface="+mj-lt"/>
              </a:rPr>
              <a:t>まつおか </a:t>
            </a:r>
            <a:r>
              <a:rPr lang="en-US" altLang="ko-KR" sz="1050" b="1" dirty="0" smtClean="0">
                <a:latin typeface="+mj-lt"/>
              </a:rPr>
              <a:t>Brand Competitiveness</a:t>
            </a:r>
            <a:endParaRPr lang="ko-KR" altLang="en-US" sz="1050" b="1" dirty="0">
              <a:latin typeface="+mj-lt"/>
            </a:endParaRPr>
          </a:p>
        </p:txBody>
      </p:sp>
      <p:cxnSp>
        <p:nvCxnSpPr>
          <p:cNvPr id="58" name="직선 연결선 57"/>
          <p:cNvCxnSpPr/>
          <p:nvPr/>
        </p:nvCxnSpPr>
        <p:spPr>
          <a:xfrm>
            <a:off x="4452934" y="4572008"/>
            <a:ext cx="44291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96008" y="5357826"/>
            <a:ext cx="3431902" cy="1200329"/>
          </a:xfrm>
          <a:prstGeom prst="rect">
            <a:avLst/>
          </a:prstGeom>
          <a:noFill/>
        </p:spPr>
        <p:txBody>
          <a:bodyPr wrap="none" rtlCol="0">
            <a:spAutoFit/>
          </a:bodyPr>
          <a:lstStyle/>
          <a:p>
            <a:r>
              <a:rPr lang="en-US" altLang="ko-KR" sz="3600" b="1" dirty="0" smtClean="0">
                <a:solidFill>
                  <a:schemeClr val="bg1">
                    <a:lumMod val="65000"/>
                  </a:schemeClr>
                </a:solidFill>
                <a:latin typeface="+mj-lt"/>
              </a:rPr>
              <a:t>Mazuoka</a:t>
            </a:r>
          </a:p>
          <a:p>
            <a:r>
              <a:rPr lang="en-US" altLang="ko-KR" sz="3600" b="1" dirty="0" err="1" smtClean="0">
                <a:solidFill>
                  <a:schemeClr val="bg1">
                    <a:lumMod val="65000"/>
                  </a:schemeClr>
                </a:solidFill>
                <a:latin typeface="+mj-lt"/>
              </a:rPr>
              <a:t>ZwiebelMuster</a:t>
            </a:r>
            <a:endParaRPr lang="ko-KR" altLang="en-US" sz="3600" b="1" dirty="0">
              <a:solidFill>
                <a:schemeClr val="bg1">
                  <a:lumMod val="65000"/>
                </a:schemeClr>
              </a:solidFill>
              <a:latin typeface="+mj-lt"/>
            </a:endParaRPr>
          </a:p>
        </p:txBody>
      </p:sp>
      <p:sp>
        <p:nvSpPr>
          <p:cNvPr id="60" name="TextBox 59"/>
          <p:cNvSpPr txBox="1"/>
          <p:nvPr/>
        </p:nvSpPr>
        <p:spPr>
          <a:xfrm>
            <a:off x="9024966" y="142852"/>
            <a:ext cx="728084" cy="261610"/>
          </a:xfrm>
          <a:prstGeom prst="rect">
            <a:avLst/>
          </a:prstGeom>
          <a:noFill/>
        </p:spPr>
        <p:txBody>
          <a:bodyPr wrap="none" rtlCol="0">
            <a:spAutoFit/>
          </a:bodyPr>
          <a:lstStyle/>
          <a:p>
            <a:r>
              <a:rPr lang="en-US" altLang="ko-KR" sz="1050" b="1" dirty="0" smtClean="0">
                <a:solidFill>
                  <a:schemeClr val="bg1">
                    <a:lumMod val="65000"/>
                  </a:schemeClr>
                </a:solidFill>
                <a:latin typeface="+mj-lt"/>
              </a:rPr>
              <a:t>02 page</a:t>
            </a:r>
            <a:endParaRPr lang="ko-KR" altLang="en-US" sz="1050" b="1" dirty="0">
              <a:solidFill>
                <a:schemeClr val="bg1">
                  <a:lumMod val="65000"/>
                </a:schemeClr>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직사각형 10"/>
          <p:cNvSpPr/>
          <p:nvPr/>
        </p:nvSpPr>
        <p:spPr>
          <a:xfrm>
            <a:off x="0" y="6715148"/>
            <a:ext cx="9906000" cy="1428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ndParaRPr>
          </a:p>
        </p:txBody>
      </p:sp>
      <p:sp>
        <p:nvSpPr>
          <p:cNvPr id="8" name="TextBox 7"/>
          <p:cNvSpPr txBox="1"/>
          <p:nvPr/>
        </p:nvSpPr>
        <p:spPr>
          <a:xfrm>
            <a:off x="378622" y="142852"/>
            <a:ext cx="873957" cy="253916"/>
          </a:xfrm>
          <a:prstGeom prst="rect">
            <a:avLst/>
          </a:prstGeom>
          <a:noFill/>
        </p:spPr>
        <p:txBody>
          <a:bodyPr wrap="none" rtlCol="0">
            <a:spAutoFit/>
          </a:bodyPr>
          <a:lstStyle/>
          <a:p>
            <a:r>
              <a:rPr lang="en-US" altLang="ko-KR" sz="1050" b="1" dirty="0" smtClean="0">
                <a:latin typeface="+mj-lt"/>
              </a:rPr>
              <a:t>MAZUOKA</a:t>
            </a:r>
            <a:endParaRPr lang="ko-KR" altLang="en-US" sz="1050" b="1" dirty="0">
              <a:latin typeface="+mj-lt"/>
            </a:endParaRPr>
          </a:p>
        </p:txBody>
      </p:sp>
      <p:sp>
        <p:nvSpPr>
          <p:cNvPr id="9" name="TextBox 8"/>
          <p:cNvSpPr txBox="1"/>
          <p:nvPr/>
        </p:nvSpPr>
        <p:spPr>
          <a:xfrm>
            <a:off x="9024966" y="142852"/>
            <a:ext cx="707245" cy="253916"/>
          </a:xfrm>
          <a:prstGeom prst="rect">
            <a:avLst/>
          </a:prstGeom>
          <a:noFill/>
        </p:spPr>
        <p:txBody>
          <a:bodyPr wrap="none" rtlCol="0">
            <a:spAutoFit/>
          </a:bodyPr>
          <a:lstStyle/>
          <a:p>
            <a:r>
              <a:rPr lang="en-US" altLang="ko-KR" sz="1050" b="1" dirty="0" smtClean="0">
                <a:solidFill>
                  <a:schemeClr val="bg1">
                    <a:lumMod val="65000"/>
                  </a:schemeClr>
                </a:solidFill>
                <a:latin typeface="+mj-lt"/>
              </a:rPr>
              <a:t>03 page</a:t>
            </a:r>
            <a:endParaRPr lang="ko-KR" altLang="en-US" sz="1050" b="1" dirty="0">
              <a:solidFill>
                <a:schemeClr val="bg1">
                  <a:lumMod val="65000"/>
                </a:schemeClr>
              </a:solidFill>
              <a:latin typeface="+mj-lt"/>
            </a:endParaRPr>
          </a:p>
        </p:txBody>
      </p:sp>
      <p:sp>
        <p:nvSpPr>
          <p:cNvPr id="12" name="TextBox 11"/>
          <p:cNvSpPr txBox="1"/>
          <p:nvPr/>
        </p:nvSpPr>
        <p:spPr>
          <a:xfrm>
            <a:off x="416496" y="642918"/>
            <a:ext cx="6261842" cy="1077218"/>
          </a:xfrm>
          <a:prstGeom prst="rect">
            <a:avLst/>
          </a:prstGeom>
          <a:noFill/>
        </p:spPr>
        <p:txBody>
          <a:bodyPr wrap="none" rtlCol="0">
            <a:spAutoFit/>
          </a:bodyPr>
          <a:lstStyle/>
          <a:p>
            <a:r>
              <a:rPr lang="en-US" altLang="ko-KR" sz="3200" b="1" spc="-150" dirty="0" smtClean="0">
                <a:solidFill>
                  <a:srgbClr val="002060"/>
                </a:solidFill>
                <a:latin typeface="+mj-lt"/>
              </a:rPr>
              <a:t>Growing continuously </a:t>
            </a:r>
          </a:p>
          <a:p>
            <a:r>
              <a:rPr lang="en-US" altLang="ko-KR" sz="3200" spc="-150" dirty="0" smtClean="0">
                <a:latin typeface="+mj-lt"/>
              </a:rPr>
              <a:t>Luxury Tableware Brand </a:t>
            </a:r>
            <a:r>
              <a:rPr lang="en-US" altLang="ko-KR" sz="3200" b="1" spc="-150" dirty="0" smtClean="0">
                <a:solidFill>
                  <a:srgbClr val="002060"/>
                </a:solidFill>
                <a:latin typeface="+mj-lt"/>
              </a:rPr>
              <a:t>MAZUOKA</a:t>
            </a:r>
            <a:endParaRPr lang="ko-KR" altLang="en-US" sz="3200" b="1" spc="-150" dirty="0">
              <a:solidFill>
                <a:srgbClr val="002060"/>
              </a:solidFill>
              <a:latin typeface="+mj-lt"/>
            </a:endParaRPr>
          </a:p>
        </p:txBody>
      </p:sp>
      <p:cxnSp>
        <p:nvCxnSpPr>
          <p:cNvPr id="14" name="직선 연결선 13"/>
          <p:cNvCxnSpPr/>
          <p:nvPr/>
        </p:nvCxnSpPr>
        <p:spPr>
          <a:xfrm>
            <a:off x="487934" y="1785926"/>
            <a:ext cx="85725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6105128" y="4176000"/>
            <a:ext cx="3580528" cy="2300281"/>
          </a:xfrm>
          <a:prstGeom prst="rect">
            <a:avLst/>
          </a:prstGeom>
          <a:noFill/>
          <a:ln w="9525">
            <a:noFill/>
            <a:miter lim="800000"/>
            <a:headEnd/>
            <a:tailEnd/>
          </a:ln>
          <a:effectLst/>
        </p:spPr>
      </p:pic>
      <p:sp>
        <p:nvSpPr>
          <p:cNvPr id="15" name="TextBox 14"/>
          <p:cNvSpPr txBox="1"/>
          <p:nvPr/>
        </p:nvSpPr>
        <p:spPr>
          <a:xfrm>
            <a:off x="416496" y="1815207"/>
            <a:ext cx="2599366" cy="461665"/>
          </a:xfrm>
          <a:prstGeom prst="rect">
            <a:avLst/>
          </a:prstGeom>
          <a:noFill/>
        </p:spPr>
        <p:txBody>
          <a:bodyPr wrap="none" rtlCol="0">
            <a:spAutoFit/>
          </a:bodyPr>
          <a:lstStyle/>
          <a:p>
            <a:r>
              <a:rPr lang="en-US" altLang="ko-KR" sz="2400" b="1" spc="-150" dirty="0" smtClean="0">
                <a:solidFill>
                  <a:srgbClr val="002060"/>
                </a:solidFill>
                <a:latin typeface="+mj-lt"/>
              </a:rPr>
              <a:t>MAZUOKA</a:t>
            </a:r>
            <a:r>
              <a:rPr lang="ko-KR" altLang="en-US" sz="2400" b="1" spc="-150" dirty="0" smtClean="0">
                <a:solidFill>
                  <a:srgbClr val="002060"/>
                </a:solidFill>
                <a:latin typeface="+mj-lt"/>
              </a:rPr>
              <a:t> </a:t>
            </a:r>
            <a:r>
              <a:rPr lang="en-US" altLang="ko-KR" sz="2000" spc="-150" dirty="0" smtClean="0">
                <a:latin typeface="+mj-lt"/>
              </a:rPr>
              <a:t>– History</a:t>
            </a:r>
            <a:endParaRPr lang="ko-KR" altLang="en-US" sz="2000" spc="-150" dirty="0">
              <a:latin typeface="+mj-lt"/>
            </a:endParaRPr>
          </a:p>
        </p:txBody>
      </p:sp>
      <p:sp>
        <p:nvSpPr>
          <p:cNvPr id="16" name="TextBox 15"/>
          <p:cNvSpPr txBox="1"/>
          <p:nvPr/>
        </p:nvSpPr>
        <p:spPr>
          <a:xfrm>
            <a:off x="487934" y="2282705"/>
            <a:ext cx="6756978" cy="4174091"/>
          </a:xfrm>
          <a:prstGeom prst="rect">
            <a:avLst/>
          </a:prstGeom>
          <a:noFill/>
        </p:spPr>
        <p:txBody>
          <a:bodyPr wrap="none" rtlCol="0">
            <a:spAutoFit/>
          </a:bodyPr>
          <a:lstStyle/>
          <a:p>
            <a:pPr>
              <a:lnSpc>
                <a:spcPts val="1600"/>
              </a:lnSpc>
            </a:pPr>
            <a:r>
              <a:rPr lang="en-US" altLang="ko-KR" sz="1050" b="1" dirty="0" smtClean="0">
                <a:latin typeface="+mj-lt"/>
              </a:rPr>
              <a:t>2005.01.05     Established </a:t>
            </a:r>
            <a:r>
              <a:rPr lang="en-US" altLang="ko-KR" sz="1050" b="1" dirty="0" err="1" smtClean="0">
                <a:latin typeface="+mj-lt"/>
              </a:rPr>
              <a:t>Jiyoonine</a:t>
            </a:r>
            <a:r>
              <a:rPr lang="en-US" altLang="ko-KR" sz="1050" b="1" dirty="0" smtClean="0">
                <a:latin typeface="+mj-lt"/>
              </a:rPr>
              <a:t> </a:t>
            </a:r>
          </a:p>
          <a:p>
            <a:pPr>
              <a:lnSpc>
                <a:spcPts val="1600"/>
              </a:lnSpc>
            </a:pPr>
            <a:r>
              <a:rPr lang="en-US" altLang="ko-KR" sz="1050" b="1" dirty="0" smtClean="0">
                <a:latin typeface="+mj-lt"/>
              </a:rPr>
              <a:t>2006.10.01     </a:t>
            </a:r>
            <a:r>
              <a:rPr lang="en-US" altLang="ko-KR" sz="1050" b="1" dirty="0" err="1" smtClean="0">
                <a:latin typeface="+mj-lt"/>
              </a:rPr>
              <a:t>Mazuoka</a:t>
            </a:r>
            <a:r>
              <a:rPr lang="en-US" altLang="ko-KR" sz="1050" b="1" dirty="0" smtClean="0">
                <a:latin typeface="+mj-lt"/>
              </a:rPr>
              <a:t> product import and sale (Established online mall)</a:t>
            </a:r>
          </a:p>
          <a:p>
            <a:pPr>
              <a:lnSpc>
                <a:spcPts val="1600"/>
              </a:lnSpc>
            </a:pPr>
            <a:r>
              <a:rPr lang="en-US" altLang="ko-KR" sz="1050" b="1" dirty="0" smtClean="0">
                <a:latin typeface="+mj-lt"/>
              </a:rPr>
              <a:t>2007.03.20     Acquisition of </a:t>
            </a:r>
            <a:r>
              <a:rPr lang="en-US" altLang="ko-KR" sz="1050" b="1" dirty="0" err="1" smtClean="0">
                <a:latin typeface="+mj-lt"/>
              </a:rPr>
              <a:t>Mazuoka</a:t>
            </a:r>
            <a:r>
              <a:rPr lang="en-US" altLang="ko-KR" sz="1050" b="1" dirty="0" smtClean="0">
                <a:latin typeface="+mj-lt"/>
              </a:rPr>
              <a:t> trademark and copyright</a:t>
            </a:r>
          </a:p>
          <a:p>
            <a:pPr>
              <a:lnSpc>
                <a:spcPts val="1600"/>
              </a:lnSpc>
            </a:pPr>
            <a:r>
              <a:rPr lang="en-US" altLang="ko-KR" sz="1050" b="1" dirty="0" smtClean="0">
                <a:latin typeface="+mj-lt"/>
              </a:rPr>
              <a:t>2008.03.28     Launched home shopping in 3 companies, open market and many other online traders</a:t>
            </a:r>
          </a:p>
          <a:p>
            <a:pPr>
              <a:lnSpc>
                <a:spcPts val="1600"/>
              </a:lnSpc>
            </a:pPr>
            <a:r>
              <a:rPr lang="en-US" altLang="ko-KR" sz="1050" b="1" dirty="0" smtClean="0">
                <a:latin typeface="+mj-lt"/>
              </a:rPr>
              <a:t>2011.12.01     Consignment operation of </a:t>
            </a:r>
            <a:r>
              <a:rPr lang="en-US" altLang="ko-KR" sz="1050" b="1" dirty="0" err="1" smtClean="0">
                <a:latin typeface="+mj-lt"/>
              </a:rPr>
              <a:t>Mazuoka</a:t>
            </a:r>
            <a:r>
              <a:rPr lang="en-US" altLang="ko-KR" sz="1050" b="1" dirty="0" smtClean="0">
                <a:latin typeface="+mj-lt"/>
              </a:rPr>
              <a:t> Korea plant and all products in production</a:t>
            </a:r>
          </a:p>
          <a:p>
            <a:pPr>
              <a:lnSpc>
                <a:spcPts val="1600"/>
              </a:lnSpc>
            </a:pPr>
            <a:r>
              <a:rPr lang="en-US" altLang="ko-KR" sz="1050" b="1" dirty="0" smtClean="0">
                <a:latin typeface="+mj-lt"/>
              </a:rPr>
              <a:t>2012.01.01     Launched </a:t>
            </a:r>
            <a:r>
              <a:rPr lang="en-US" altLang="ko-KR" sz="1050" b="1" dirty="0" err="1" smtClean="0">
                <a:latin typeface="+mj-lt"/>
              </a:rPr>
              <a:t>Zwiebel</a:t>
            </a:r>
            <a:r>
              <a:rPr lang="en-US" altLang="ko-KR" sz="1050" b="1" dirty="0" smtClean="0">
                <a:latin typeface="+mj-lt"/>
              </a:rPr>
              <a:t> Muster / </a:t>
            </a:r>
            <a:r>
              <a:rPr lang="en-US" altLang="ko-KR" sz="1050" b="1" dirty="0" err="1" smtClean="0">
                <a:latin typeface="+mj-lt"/>
              </a:rPr>
              <a:t>Siroi</a:t>
            </a:r>
            <a:r>
              <a:rPr lang="en-US" altLang="ko-KR" sz="1050" b="1" dirty="0" smtClean="0">
                <a:latin typeface="+mj-lt"/>
              </a:rPr>
              <a:t> Yuki</a:t>
            </a:r>
          </a:p>
          <a:p>
            <a:pPr>
              <a:lnSpc>
                <a:spcPts val="1600"/>
              </a:lnSpc>
            </a:pPr>
            <a:r>
              <a:rPr lang="en-US" altLang="ko-KR" sz="1050" b="1" dirty="0" smtClean="0">
                <a:latin typeface="+mj-lt"/>
              </a:rPr>
              <a:t>2012.02.01     Consignment at famous department stores nationwide</a:t>
            </a:r>
          </a:p>
          <a:p>
            <a:pPr>
              <a:lnSpc>
                <a:spcPts val="1600"/>
              </a:lnSpc>
            </a:pPr>
            <a:r>
              <a:rPr lang="en-US" altLang="ko-KR" sz="1050" b="1" dirty="0" smtClean="0">
                <a:latin typeface="+mj-lt"/>
              </a:rPr>
              <a:t>2013.05.01     </a:t>
            </a:r>
            <a:r>
              <a:rPr lang="en-US" altLang="ko-KR" sz="1050" b="1" dirty="0" err="1" smtClean="0">
                <a:latin typeface="+mj-lt"/>
              </a:rPr>
              <a:t>Wemakeprice</a:t>
            </a:r>
            <a:r>
              <a:rPr lang="en-US" altLang="ko-KR" sz="1050" b="1" dirty="0" smtClean="0">
                <a:latin typeface="+mj-lt"/>
              </a:rPr>
              <a:t>/ </a:t>
            </a:r>
            <a:r>
              <a:rPr lang="en-US" altLang="ko-KR" sz="1050" b="1" dirty="0" err="1" smtClean="0">
                <a:latin typeface="+mj-lt"/>
              </a:rPr>
              <a:t>Timon</a:t>
            </a:r>
            <a:r>
              <a:rPr lang="en-US" altLang="ko-KR" sz="1050" b="1" dirty="0" smtClean="0">
                <a:latin typeface="+mj-lt"/>
              </a:rPr>
              <a:t> tableware brand launch</a:t>
            </a:r>
          </a:p>
          <a:p>
            <a:pPr>
              <a:lnSpc>
                <a:spcPts val="1600"/>
              </a:lnSpc>
            </a:pPr>
            <a:r>
              <a:rPr lang="en-US" altLang="ko-KR" sz="1050" b="1" dirty="0" smtClean="0">
                <a:latin typeface="+mj-lt"/>
              </a:rPr>
              <a:t>2014.05.01     GS / CJ O</a:t>
            </a:r>
            <a:r>
              <a:rPr lang="ko-KR" altLang="en-US" sz="1050" b="1" dirty="0" smtClean="0">
                <a:latin typeface="+mj-lt"/>
              </a:rPr>
              <a:t> </a:t>
            </a:r>
            <a:r>
              <a:rPr lang="en-US" altLang="ko-KR" sz="1050" b="1" dirty="0" smtClean="0">
                <a:latin typeface="+mj-lt"/>
              </a:rPr>
              <a:t>shopping main brand launching, sales of 800 million won in second half </a:t>
            </a:r>
          </a:p>
          <a:p>
            <a:pPr>
              <a:lnSpc>
                <a:spcPts val="1600"/>
              </a:lnSpc>
            </a:pPr>
            <a:r>
              <a:rPr lang="en-US" altLang="ko-KR" sz="1050" b="1" dirty="0" smtClean="0">
                <a:latin typeface="+mj-lt"/>
              </a:rPr>
              <a:t>                   Launched </a:t>
            </a:r>
            <a:r>
              <a:rPr lang="en-US" altLang="ko-KR" sz="1050" b="1" dirty="0" err="1" smtClean="0">
                <a:latin typeface="+mj-lt"/>
              </a:rPr>
              <a:t>Hanssem</a:t>
            </a:r>
            <a:r>
              <a:rPr lang="en-US" altLang="ko-KR" sz="1050" b="1" dirty="0" smtClean="0">
                <a:latin typeface="+mj-lt"/>
              </a:rPr>
              <a:t> brand direct store and opened 8 shops nationwide</a:t>
            </a:r>
          </a:p>
          <a:p>
            <a:pPr>
              <a:lnSpc>
                <a:spcPts val="1600"/>
              </a:lnSpc>
            </a:pPr>
            <a:r>
              <a:rPr lang="en-US" altLang="ko-KR" sz="1050" b="1" dirty="0" smtClean="0">
                <a:latin typeface="+mj-lt"/>
              </a:rPr>
              <a:t>2014.12.01     Growing online sales and nationwide store expansion</a:t>
            </a:r>
          </a:p>
          <a:p>
            <a:pPr>
              <a:lnSpc>
                <a:spcPts val="1600"/>
              </a:lnSpc>
            </a:pPr>
            <a:r>
              <a:rPr lang="en-US" altLang="ko-KR" sz="1050" b="1" dirty="0" smtClean="0">
                <a:latin typeface="+mj-lt"/>
              </a:rPr>
              <a:t>2015.06.01     Operated 14 directly managed stores nationwide</a:t>
            </a:r>
          </a:p>
          <a:p>
            <a:pPr>
              <a:lnSpc>
                <a:spcPts val="1600"/>
              </a:lnSpc>
            </a:pPr>
            <a:r>
              <a:rPr lang="en-US" altLang="ko-KR" sz="1050" b="1" dirty="0" smtClean="0">
                <a:latin typeface="+mj-lt"/>
              </a:rPr>
              <a:t>2015.06.30     Sales reached 1.3 billion for the first half</a:t>
            </a:r>
          </a:p>
          <a:p>
            <a:pPr>
              <a:lnSpc>
                <a:spcPts val="1600"/>
              </a:lnSpc>
            </a:pPr>
            <a:r>
              <a:rPr lang="en-US" altLang="ko-KR" sz="1050" b="1" dirty="0" smtClean="0">
                <a:latin typeface="+mj-lt"/>
              </a:rPr>
              <a:t>2015.07.01     </a:t>
            </a:r>
            <a:r>
              <a:rPr lang="en-US" altLang="ko-KR" sz="1050" b="1" dirty="0" err="1" smtClean="0">
                <a:latin typeface="+mj-lt"/>
              </a:rPr>
              <a:t>Cheonan</a:t>
            </a:r>
            <a:r>
              <a:rPr lang="en-US" altLang="ko-KR" sz="1050" b="1" dirty="0" smtClean="0">
                <a:latin typeface="+mj-lt"/>
              </a:rPr>
              <a:t> direct factory production operation</a:t>
            </a:r>
          </a:p>
          <a:p>
            <a:pPr>
              <a:lnSpc>
                <a:spcPts val="1600"/>
              </a:lnSpc>
            </a:pPr>
            <a:r>
              <a:rPr lang="en-US" altLang="ko-KR" sz="1050" b="1" dirty="0" smtClean="0">
                <a:latin typeface="+mj-lt"/>
              </a:rPr>
              <a:t>                    </a:t>
            </a:r>
            <a:r>
              <a:rPr lang="en-US" altLang="ko-KR" sz="1050" b="1" dirty="0" err="1" smtClean="0">
                <a:latin typeface="+mj-lt"/>
              </a:rPr>
              <a:t>Daegu</a:t>
            </a:r>
            <a:r>
              <a:rPr lang="en-US" altLang="ko-KR" sz="1050" b="1" dirty="0" smtClean="0">
                <a:latin typeface="+mj-lt"/>
              </a:rPr>
              <a:t> logistics warehouse operation</a:t>
            </a:r>
          </a:p>
          <a:p>
            <a:pPr>
              <a:lnSpc>
                <a:spcPts val="1600"/>
              </a:lnSpc>
            </a:pPr>
            <a:r>
              <a:rPr lang="en-US" altLang="ko-KR" sz="1050" b="1" dirty="0" smtClean="0">
                <a:latin typeface="+mj-lt"/>
              </a:rPr>
              <a:t>2015.08.06     Directly managed store in </a:t>
            </a:r>
            <a:r>
              <a:rPr lang="en-US" altLang="ko-KR" sz="1050" b="1" dirty="0" err="1" smtClean="0">
                <a:latin typeface="+mj-lt"/>
              </a:rPr>
              <a:t>Daegu</a:t>
            </a:r>
            <a:r>
              <a:rPr lang="en-US" altLang="ko-KR" sz="1050" b="1" dirty="0" smtClean="0">
                <a:latin typeface="+mj-lt"/>
              </a:rPr>
              <a:t> OPENS</a:t>
            </a:r>
          </a:p>
          <a:p>
            <a:pPr>
              <a:lnSpc>
                <a:spcPts val="1600"/>
              </a:lnSpc>
            </a:pPr>
            <a:r>
              <a:rPr lang="en-US" altLang="ko-KR" sz="1050" b="1" dirty="0" smtClean="0">
                <a:latin typeface="+mj-lt"/>
              </a:rPr>
              <a:t>2016.03.23     Directly managed store in </a:t>
            </a:r>
            <a:r>
              <a:rPr lang="en-US" altLang="ko-KR" sz="1050" b="1" dirty="0" err="1" smtClean="0">
                <a:latin typeface="+mj-lt"/>
              </a:rPr>
              <a:t>Suwan</a:t>
            </a:r>
            <a:r>
              <a:rPr lang="ko-KR" altLang="en-US" sz="1050" b="1" dirty="0" smtClean="0">
                <a:latin typeface="+mj-lt"/>
              </a:rPr>
              <a:t> </a:t>
            </a:r>
            <a:r>
              <a:rPr lang="en-US" altLang="ko-KR" sz="1050" b="1" dirty="0" smtClean="0">
                <a:latin typeface="+mj-lt"/>
              </a:rPr>
              <a:t>OPENS / Operate 10 </a:t>
            </a:r>
            <a:r>
              <a:rPr lang="en-US" altLang="ko-KR" sz="1050" b="1" dirty="0" err="1" smtClean="0">
                <a:latin typeface="+mj-lt"/>
              </a:rPr>
              <a:t>Hanssem</a:t>
            </a:r>
            <a:r>
              <a:rPr lang="en-US" altLang="ko-KR" sz="1050" b="1" dirty="0" smtClean="0">
                <a:latin typeface="+mj-lt"/>
              </a:rPr>
              <a:t> </a:t>
            </a:r>
          </a:p>
          <a:p>
            <a:pPr>
              <a:lnSpc>
                <a:spcPts val="1600"/>
              </a:lnSpc>
            </a:pPr>
            <a:r>
              <a:rPr lang="en-US" altLang="ko-KR" sz="1050" b="1" dirty="0">
                <a:latin typeface="+mj-lt"/>
              </a:rPr>
              <a:t> </a:t>
            </a:r>
            <a:r>
              <a:rPr lang="en-US" altLang="ko-KR" sz="1050" b="1" dirty="0" smtClean="0">
                <a:latin typeface="+mj-lt"/>
              </a:rPr>
              <a:t>                   direct management stores</a:t>
            </a:r>
          </a:p>
          <a:p>
            <a:pPr>
              <a:lnSpc>
                <a:spcPts val="1600"/>
              </a:lnSpc>
            </a:pPr>
            <a:r>
              <a:rPr lang="en-US" altLang="ko-KR" sz="1050" b="1" dirty="0" smtClean="0">
                <a:latin typeface="+mj-lt"/>
              </a:rPr>
              <a:t>2016.09.09     </a:t>
            </a:r>
            <a:r>
              <a:rPr lang="en-US" altLang="ko-KR" sz="1050" b="1" dirty="0" err="1" smtClean="0">
                <a:latin typeface="+mj-lt"/>
              </a:rPr>
              <a:t>Hanam</a:t>
            </a:r>
            <a:r>
              <a:rPr lang="en-US" altLang="ko-KR" sz="1050" b="1" dirty="0" smtClean="0">
                <a:latin typeface="+mj-lt"/>
              </a:rPr>
              <a:t> </a:t>
            </a:r>
            <a:r>
              <a:rPr lang="en-US" altLang="ko-KR" sz="1050" b="1" dirty="0" err="1" smtClean="0">
                <a:latin typeface="+mj-lt"/>
              </a:rPr>
              <a:t>Starfield</a:t>
            </a:r>
            <a:r>
              <a:rPr lang="en-US" altLang="ko-KR" sz="1050" b="1" dirty="0" smtClean="0">
                <a:latin typeface="+mj-lt"/>
              </a:rPr>
              <a:t> direct management store</a:t>
            </a:r>
            <a:r>
              <a:rPr lang="ko-KR" altLang="en-US" sz="1050" b="1" dirty="0" smtClean="0">
                <a:latin typeface="+mj-lt"/>
              </a:rPr>
              <a:t> </a:t>
            </a:r>
            <a:r>
              <a:rPr lang="en-US" altLang="ko-KR" sz="1050" b="1" dirty="0" smtClean="0">
                <a:latin typeface="+mj-lt"/>
              </a:rPr>
              <a:t>OPENS</a:t>
            </a:r>
          </a:p>
          <a:p>
            <a:pPr>
              <a:lnSpc>
                <a:spcPts val="1600"/>
              </a:lnSpc>
            </a:pPr>
            <a:r>
              <a:rPr lang="en-US" altLang="ko-KR" sz="1050" b="1" dirty="0" smtClean="0">
                <a:latin typeface="+mj-lt"/>
              </a:rPr>
              <a:t>2016.10.20     20 MAZUOKA direct management store are operational</a:t>
            </a:r>
            <a:endParaRPr lang="ko-KR" altLang="en-US" sz="1050" b="1" dirty="0" smtClean="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6024570" y="0"/>
            <a:ext cx="3881430" cy="1905606"/>
          </a:xfrm>
          <a:prstGeom prst="rect">
            <a:avLst/>
          </a:prstGeom>
          <a:noFill/>
          <a:ln w="9525">
            <a:noFill/>
            <a:miter lim="800000"/>
            <a:headEnd/>
            <a:tailEnd/>
          </a:ln>
          <a:effectLst/>
        </p:spPr>
      </p:pic>
      <p:sp>
        <p:nvSpPr>
          <p:cNvPr id="11" name="직사각형 10"/>
          <p:cNvSpPr/>
          <p:nvPr/>
        </p:nvSpPr>
        <p:spPr>
          <a:xfrm>
            <a:off x="0" y="6715148"/>
            <a:ext cx="9906000" cy="1428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ndParaRPr>
          </a:p>
        </p:txBody>
      </p:sp>
      <p:sp>
        <p:nvSpPr>
          <p:cNvPr id="8" name="TextBox 7"/>
          <p:cNvSpPr txBox="1"/>
          <p:nvPr/>
        </p:nvSpPr>
        <p:spPr>
          <a:xfrm>
            <a:off x="380968" y="142852"/>
            <a:ext cx="873957" cy="253916"/>
          </a:xfrm>
          <a:prstGeom prst="rect">
            <a:avLst/>
          </a:prstGeom>
          <a:noFill/>
        </p:spPr>
        <p:txBody>
          <a:bodyPr wrap="none" rtlCol="0">
            <a:spAutoFit/>
          </a:bodyPr>
          <a:lstStyle/>
          <a:p>
            <a:r>
              <a:rPr lang="en-US" altLang="ko-KR" sz="1050" b="1" dirty="0" smtClean="0">
                <a:latin typeface="+mj-lt"/>
              </a:rPr>
              <a:t>MAZUOKA</a:t>
            </a:r>
            <a:endParaRPr lang="ko-KR" altLang="en-US" sz="1050" b="1" dirty="0">
              <a:latin typeface="+mj-lt"/>
            </a:endParaRPr>
          </a:p>
        </p:txBody>
      </p:sp>
      <p:sp>
        <p:nvSpPr>
          <p:cNvPr id="9" name="TextBox 8"/>
          <p:cNvSpPr txBox="1"/>
          <p:nvPr/>
        </p:nvSpPr>
        <p:spPr>
          <a:xfrm>
            <a:off x="9024966" y="142852"/>
            <a:ext cx="707245" cy="253916"/>
          </a:xfrm>
          <a:prstGeom prst="rect">
            <a:avLst/>
          </a:prstGeom>
          <a:noFill/>
        </p:spPr>
        <p:txBody>
          <a:bodyPr wrap="none" rtlCol="0">
            <a:spAutoFit/>
          </a:bodyPr>
          <a:lstStyle/>
          <a:p>
            <a:r>
              <a:rPr lang="en-US" altLang="ko-KR" sz="1050" b="1" dirty="0" smtClean="0">
                <a:solidFill>
                  <a:schemeClr val="bg1">
                    <a:lumMod val="65000"/>
                  </a:schemeClr>
                </a:solidFill>
                <a:latin typeface="+mj-lt"/>
              </a:rPr>
              <a:t>04 page</a:t>
            </a:r>
            <a:endParaRPr lang="ko-KR" altLang="en-US" sz="1050" b="1" dirty="0">
              <a:solidFill>
                <a:schemeClr val="bg1">
                  <a:lumMod val="65000"/>
                </a:schemeClr>
              </a:solidFill>
              <a:latin typeface="+mj-lt"/>
            </a:endParaRPr>
          </a:p>
        </p:txBody>
      </p:sp>
      <p:sp>
        <p:nvSpPr>
          <p:cNvPr id="6" name="TextBox 5"/>
          <p:cNvSpPr txBox="1"/>
          <p:nvPr/>
        </p:nvSpPr>
        <p:spPr>
          <a:xfrm>
            <a:off x="380968" y="695598"/>
            <a:ext cx="5541582" cy="1077218"/>
          </a:xfrm>
          <a:prstGeom prst="rect">
            <a:avLst/>
          </a:prstGeom>
          <a:noFill/>
        </p:spPr>
        <p:txBody>
          <a:bodyPr wrap="none" rtlCol="0">
            <a:spAutoFit/>
          </a:bodyPr>
          <a:lstStyle/>
          <a:p>
            <a:r>
              <a:rPr lang="en-US" altLang="ko-KR" sz="3200" b="1" spc="-150" dirty="0" smtClean="0">
                <a:latin typeface="+mj-lt"/>
              </a:rPr>
              <a:t>Prioritize trust with customers</a:t>
            </a:r>
            <a:endParaRPr lang="en-US" altLang="ko-KR" sz="3200" spc="-150" dirty="0" smtClean="0">
              <a:latin typeface="+mj-lt"/>
            </a:endParaRPr>
          </a:p>
          <a:p>
            <a:r>
              <a:rPr lang="en-US" altLang="ko-KR" sz="3200" b="1" spc="-150" dirty="0" smtClean="0">
                <a:solidFill>
                  <a:srgbClr val="002060"/>
                </a:solidFill>
                <a:latin typeface="+mj-lt"/>
              </a:rPr>
              <a:t>Pay attention to MAZUOKA!</a:t>
            </a:r>
            <a:endParaRPr lang="ko-KR" altLang="en-US" sz="3200" b="1" spc="-150" dirty="0">
              <a:solidFill>
                <a:srgbClr val="002060"/>
              </a:solidFill>
              <a:latin typeface="+mj-lt"/>
            </a:endParaRPr>
          </a:p>
        </p:txBody>
      </p:sp>
      <p:sp>
        <p:nvSpPr>
          <p:cNvPr id="7" name="TextBox 6"/>
          <p:cNvSpPr txBox="1"/>
          <p:nvPr/>
        </p:nvSpPr>
        <p:spPr>
          <a:xfrm>
            <a:off x="380968" y="1836000"/>
            <a:ext cx="9266639" cy="276999"/>
          </a:xfrm>
          <a:prstGeom prst="rect">
            <a:avLst/>
          </a:prstGeom>
          <a:noFill/>
        </p:spPr>
        <p:txBody>
          <a:bodyPr wrap="none" rtlCol="0">
            <a:spAutoFit/>
          </a:bodyPr>
          <a:lstStyle/>
          <a:p>
            <a:r>
              <a:rPr lang="en-US" altLang="ko-KR" sz="1200" b="1" spc="-20" dirty="0" smtClean="0">
                <a:solidFill>
                  <a:schemeClr val="bg1">
                    <a:lumMod val="65000"/>
                  </a:schemeClr>
                </a:solidFill>
                <a:latin typeface="+mj-lt"/>
              </a:rPr>
              <a:t>Creating the Best Product Service for Customers. Achieving the highest profitability in the industry, Matsuoka is confident.</a:t>
            </a:r>
            <a:endParaRPr lang="ko-KR" altLang="en-US" sz="1200" b="1" spc="-20" dirty="0">
              <a:solidFill>
                <a:schemeClr val="bg1">
                  <a:lumMod val="65000"/>
                </a:schemeClr>
              </a:solidFill>
              <a:latin typeface="+mj-lt"/>
            </a:endParaRPr>
          </a:p>
        </p:txBody>
      </p:sp>
      <p:sp>
        <p:nvSpPr>
          <p:cNvPr id="12" name="모서리가 둥근 직사각형 11"/>
          <p:cNvSpPr/>
          <p:nvPr/>
        </p:nvSpPr>
        <p:spPr>
          <a:xfrm>
            <a:off x="452405" y="2136276"/>
            <a:ext cx="4543039" cy="42862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ndParaRPr>
          </a:p>
        </p:txBody>
      </p:sp>
      <p:sp>
        <p:nvSpPr>
          <p:cNvPr id="13" name="TextBox 12"/>
          <p:cNvSpPr txBox="1"/>
          <p:nvPr/>
        </p:nvSpPr>
        <p:spPr>
          <a:xfrm>
            <a:off x="452406" y="2208487"/>
            <a:ext cx="4543039" cy="276999"/>
          </a:xfrm>
          <a:prstGeom prst="rect">
            <a:avLst/>
          </a:prstGeom>
          <a:noFill/>
        </p:spPr>
        <p:txBody>
          <a:bodyPr wrap="none" rtlCol="0">
            <a:spAutoFit/>
          </a:bodyPr>
          <a:lstStyle/>
          <a:p>
            <a:r>
              <a:rPr lang="en-US" altLang="ko-KR" sz="1200" b="1" dirty="0" smtClean="0">
                <a:solidFill>
                  <a:srgbClr val="002060"/>
                </a:solidFill>
                <a:latin typeface="+mj-lt"/>
              </a:rPr>
              <a:t>Customer Satisfaction Management/Trust/Safety/Humanity</a:t>
            </a:r>
            <a:endParaRPr lang="ko-KR" altLang="en-US" sz="1200" b="1" dirty="0">
              <a:solidFill>
                <a:srgbClr val="002060"/>
              </a:solidFill>
              <a:latin typeface="+mj-lt"/>
            </a:endParaRPr>
          </a:p>
        </p:txBody>
      </p:sp>
      <p:cxnSp>
        <p:nvCxnSpPr>
          <p:cNvPr id="14" name="직선 연결선 13"/>
          <p:cNvCxnSpPr/>
          <p:nvPr/>
        </p:nvCxnSpPr>
        <p:spPr>
          <a:xfrm>
            <a:off x="452406" y="2708920"/>
            <a:ext cx="919520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3" name="그룹 22"/>
          <p:cNvGrpSpPr/>
          <p:nvPr/>
        </p:nvGrpSpPr>
        <p:grpSpPr>
          <a:xfrm>
            <a:off x="1023910" y="3071810"/>
            <a:ext cx="3643338" cy="2428892"/>
            <a:chOff x="1881166" y="3071810"/>
            <a:chExt cx="2286016" cy="2428892"/>
          </a:xfrm>
        </p:grpSpPr>
        <p:sp>
          <p:nvSpPr>
            <p:cNvPr id="21" name="타원 20"/>
            <p:cNvSpPr/>
            <p:nvPr/>
          </p:nvSpPr>
          <p:spPr>
            <a:xfrm>
              <a:off x="1881166" y="3214686"/>
              <a:ext cx="2286016" cy="22860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ndParaRPr>
            </a:p>
          </p:txBody>
        </p:sp>
        <p:sp>
          <p:nvSpPr>
            <p:cNvPr id="22" name="타원 21"/>
            <p:cNvSpPr/>
            <p:nvPr/>
          </p:nvSpPr>
          <p:spPr>
            <a:xfrm>
              <a:off x="1881166" y="3071810"/>
              <a:ext cx="2286016" cy="2286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ndParaRPr>
            </a:p>
          </p:txBody>
        </p:sp>
      </p:grpSp>
      <p:sp>
        <p:nvSpPr>
          <p:cNvPr id="16" name="타원 15"/>
          <p:cNvSpPr/>
          <p:nvPr/>
        </p:nvSpPr>
        <p:spPr>
          <a:xfrm>
            <a:off x="464945" y="3643314"/>
            <a:ext cx="1143008" cy="1143008"/>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mtClean="0">
                <a:latin typeface="+mj-lt"/>
              </a:rPr>
              <a:t> </a:t>
            </a:r>
            <a:endParaRPr lang="ko-KR" altLang="en-US" dirty="0">
              <a:latin typeface="+mj-lt"/>
            </a:endParaRPr>
          </a:p>
        </p:txBody>
      </p:sp>
      <p:sp>
        <p:nvSpPr>
          <p:cNvPr id="20" name="타원 19"/>
          <p:cNvSpPr/>
          <p:nvPr/>
        </p:nvSpPr>
        <p:spPr>
          <a:xfrm>
            <a:off x="4322597" y="3643314"/>
            <a:ext cx="1143008" cy="1143008"/>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mtClean="0">
                <a:latin typeface="+mj-lt"/>
              </a:rPr>
              <a:t> </a:t>
            </a:r>
            <a:endParaRPr lang="ko-KR" altLang="en-US" dirty="0">
              <a:latin typeface="+mj-lt"/>
            </a:endParaRPr>
          </a:p>
        </p:txBody>
      </p:sp>
      <p:sp>
        <p:nvSpPr>
          <p:cNvPr id="30" name="TextBox 29"/>
          <p:cNvSpPr txBox="1"/>
          <p:nvPr/>
        </p:nvSpPr>
        <p:spPr>
          <a:xfrm>
            <a:off x="4346515" y="3983985"/>
            <a:ext cx="1095172" cy="461665"/>
          </a:xfrm>
          <a:prstGeom prst="rect">
            <a:avLst/>
          </a:prstGeom>
          <a:noFill/>
        </p:spPr>
        <p:txBody>
          <a:bodyPr wrap="none" rtlCol="0">
            <a:spAutoFit/>
          </a:bodyPr>
          <a:lstStyle/>
          <a:p>
            <a:r>
              <a:rPr lang="en-US" altLang="ko-KR" sz="2400" b="1" dirty="0" smtClean="0">
                <a:solidFill>
                  <a:schemeClr val="bg1"/>
                </a:solidFill>
                <a:latin typeface="+mj-lt"/>
              </a:rPr>
              <a:t>Safety</a:t>
            </a:r>
            <a:endParaRPr lang="ko-KR" altLang="en-US" sz="2400" b="1" dirty="0">
              <a:solidFill>
                <a:schemeClr val="bg1"/>
              </a:solidFill>
              <a:latin typeface="+mj-lt"/>
            </a:endParaRPr>
          </a:p>
        </p:txBody>
      </p:sp>
      <p:sp>
        <p:nvSpPr>
          <p:cNvPr id="33" name="TextBox 32"/>
          <p:cNvSpPr txBox="1"/>
          <p:nvPr/>
        </p:nvSpPr>
        <p:spPr>
          <a:xfrm>
            <a:off x="355887" y="3852337"/>
            <a:ext cx="1368152" cy="584775"/>
          </a:xfrm>
          <a:prstGeom prst="rect">
            <a:avLst/>
          </a:prstGeom>
          <a:noFill/>
        </p:spPr>
        <p:txBody>
          <a:bodyPr wrap="square" rtlCol="0">
            <a:spAutoFit/>
          </a:bodyPr>
          <a:lstStyle/>
          <a:p>
            <a:pPr algn="ctr"/>
            <a:r>
              <a:rPr lang="en-US" altLang="ko-KR" sz="1600" b="1" dirty="0" smtClean="0">
                <a:solidFill>
                  <a:schemeClr val="bg1"/>
                </a:solidFill>
                <a:latin typeface="+mj-lt"/>
              </a:rPr>
              <a:t>Customer </a:t>
            </a:r>
          </a:p>
          <a:p>
            <a:pPr algn="ctr"/>
            <a:r>
              <a:rPr lang="en-US" altLang="ko-KR" sz="1500" b="1" dirty="0" smtClean="0">
                <a:solidFill>
                  <a:schemeClr val="bg1"/>
                </a:solidFill>
                <a:latin typeface="+mj-lt"/>
              </a:rPr>
              <a:t>Satisfaction</a:t>
            </a:r>
            <a:r>
              <a:rPr lang="en-US" altLang="ko-KR" sz="1600" b="1" dirty="0" smtClean="0">
                <a:solidFill>
                  <a:schemeClr val="bg1"/>
                </a:solidFill>
                <a:latin typeface="+mj-lt"/>
              </a:rPr>
              <a:t> </a:t>
            </a:r>
            <a:endParaRPr lang="en-US" altLang="ko-KR" sz="1600" b="1" dirty="0">
              <a:solidFill>
                <a:schemeClr val="bg1"/>
              </a:solidFill>
              <a:latin typeface="+mj-lt"/>
            </a:endParaRPr>
          </a:p>
        </p:txBody>
      </p:sp>
      <p:sp>
        <p:nvSpPr>
          <p:cNvPr id="34" name="TextBox 33"/>
          <p:cNvSpPr txBox="1"/>
          <p:nvPr/>
        </p:nvSpPr>
        <p:spPr>
          <a:xfrm>
            <a:off x="5786269" y="3284984"/>
            <a:ext cx="715260" cy="307777"/>
          </a:xfrm>
          <a:prstGeom prst="rect">
            <a:avLst/>
          </a:prstGeom>
          <a:noFill/>
        </p:spPr>
        <p:txBody>
          <a:bodyPr wrap="none" rtlCol="0">
            <a:spAutoFit/>
          </a:bodyPr>
          <a:lstStyle/>
          <a:p>
            <a:r>
              <a:rPr lang="en-US" altLang="ko-KR" sz="1400" b="1" dirty="0" smtClean="0">
                <a:solidFill>
                  <a:schemeClr val="tx1">
                    <a:lumMod val="75000"/>
                    <a:lumOff val="25000"/>
                  </a:schemeClr>
                </a:solidFill>
                <a:latin typeface="+mj-lt"/>
              </a:rPr>
              <a:t>Safety</a:t>
            </a:r>
            <a:endParaRPr lang="ko-KR" altLang="en-US" sz="1400" b="1" dirty="0">
              <a:solidFill>
                <a:schemeClr val="tx1">
                  <a:lumMod val="75000"/>
                  <a:lumOff val="25000"/>
                </a:schemeClr>
              </a:solidFill>
              <a:latin typeface="+mj-lt"/>
            </a:endParaRPr>
          </a:p>
        </p:txBody>
      </p:sp>
      <p:sp>
        <p:nvSpPr>
          <p:cNvPr id="35" name="TextBox 34"/>
          <p:cNvSpPr txBox="1"/>
          <p:nvPr/>
        </p:nvSpPr>
        <p:spPr>
          <a:xfrm>
            <a:off x="6753200" y="3214686"/>
            <a:ext cx="2531462" cy="430887"/>
          </a:xfrm>
          <a:prstGeom prst="rect">
            <a:avLst/>
          </a:prstGeom>
          <a:noFill/>
        </p:spPr>
        <p:txBody>
          <a:bodyPr wrap="none" rtlCol="0">
            <a:spAutoFit/>
          </a:bodyPr>
          <a:lstStyle/>
          <a:p>
            <a:r>
              <a:rPr lang="en-US" altLang="ko-KR" sz="1100" b="1" dirty="0" smtClean="0">
                <a:solidFill>
                  <a:schemeClr val="bg1">
                    <a:lumMod val="50000"/>
                  </a:schemeClr>
                </a:solidFill>
                <a:latin typeface="+mj-lt"/>
              </a:rPr>
              <a:t>Continuous R &amp; D</a:t>
            </a:r>
          </a:p>
          <a:p>
            <a:r>
              <a:rPr lang="en-US" altLang="ko-KR" sz="1100" b="1" dirty="0" smtClean="0">
                <a:solidFill>
                  <a:schemeClr val="bg1">
                    <a:lumMod val="50000"/>
                  </a:schemeClr>
                </a:solidFill>
                <a:latin typeface="+mj-lt"/>
              </a:rPr>
              <a:t>Regular product quality inspection</a:t>
            </a:r>
            <a:endParaRPr lang="ko-KR" altLang="en-US" sz="1100" b="1" dirty="0">
              <a:solidFill>
                <a:schemeClr val="bg1">
                  <a:lumMod val="50000"/>
                </a:schemeClr>
              </a:solidFill>
              <a:latin typeface="+mj-lt"/>
            </a:endParaRPr>
          </a:p>
        </p:txBody>
      </p:sp>
      <p:sp>
        <p:nvSpPr>
          <p:cNvPr id="36" name="직사각형 35"/>
          <p:cNvSpPr/>
          <p:nvPr/>
        </p:nvSpPr>
        <p:spPr>
          <a:xfrm>
            <a:off x="5881217" y="3599305"/>
            <a:ext cx="620312"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ndParaRPr>
          </a:p>
        </p:txBody>
      </p:sp>
      <p:sp>
        <p:nvSpPr>
          <p:cNvPr id="37" name="TextBox 36"/>
          <p:cNvSpPr txBox="1"/>
          <p:nvPr/>
        </p:nvSpPr>
        <p:spPr>
          <a:xfrm>
            <a:off x="5786269" y="3789040"/>
            <a:ext cx="954107" cy="425758"/>
          </a:xfrm>
          <a:prstGeom prst="rect">
            <a:avLst/>
          </a:prstGeom>
          <a:noFill/>
        </p:spPr>
        <p:txBody>
          <a:bodyPr wrap="none" rtlCol="0">
            <a:spAutoFit/>
          </a:bodyPr>
          <a:lstStyle/>
          <a:p>
            <a:pPr>
              <a:lnSpc>
                <a:spcPts val="1300"/>
              </a:lnSpc>
            </a:pPr>
            <a:r>
              <a:rPr lang="en-US" altLang="ko-KR" sz="1200" b="1" spc="-50" dirty="0" smtClean="0">
                <a:solidFill>
                  <a:schemeClr val="tx1">
                    <a:lumMod val="75000"/>
                    <a:lumOff val="25000"/>
                  </a:schemeClr>
                </a:solidFill>
                <a:latin typeface="+mj-lt"/>
              </a:rPr>
              <a:t>Customer </a:t>
            </a:r>
          </a:p>
          <a:p>
            <a:pPr>
              <a:lnSpc>
                <a:spcPts val="1300"/>
              </a:lnSpc>
            </a:pPr>
            <a:r>
              <a:rPr lang="en-US" altLang="ko-KR" sz="1200" b="1" spc="-50" dirty="0" smtClean="0">
                <a:solidFill>
                  <a:schemeClr val="tx1">
                    <a:lumMod val="75000"/>
                    <a:lumOff val="25000"/>
                  </a:schemeClr>
                </a:solidFill>
                <a:latin typeface="+mj-lt"/>
              </a:rPr>
              <a:t>Satisfaction</a:t>
            </a:r>
            <a:endParaRPr lang="ko-KR" altLang="en-US" sz="1200" b="1" spc="-50" dirty="0">
              <a:solidFill>
                <a:schemeClr val="tx1">
                  <a:lumMod val="75000"/>
                  <a:lumOff val="25000"/>
                </a:schemeClr>
              </a:solidFill>
              <a:latin typeface="+mj-lt"/>
            </a:endParaRPr>
          </a:p>
        </p:txBody>
      </p:sp>
      <p:sp>
        <p:nvSpPr>
          <p:cNvPr id="38" name="직사각형 37"/>
          <p:cNvSpPr/>
          <p:nvPr/>
        </p:nvSpPr>
        <p:spPr>
          <a:xfrm>
            <a:off x="5881217" y="4214818"/>
            <a:ext cx="792087"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ndParaRPr>
          </a:p>
        </p:txBody>
      </p:sp>
      <p:sp>
        <p:nvSpPr>
          <p:cNvPr id="39" name="TextBox 38"/>
          <p:cNvSpPr txBox="1"/>
          <p:nvPr/>
        </p:nvSpPr>
        <p:spPr>
          <a:xfrm>
            <a:off x="5786269" y="4705399"/>
            <a:ext cx="606320" cy="307777"/>
          </a:xfrm>
          <a:prstGeom prst="rect">
            <a:avLst/>
          </a:prstGeom>
          <a:noFill/>
        </p:spPr>
        <p:txBody>
          <a:bodyPr wrap="none" rtlCol="0">
            <a:spAutoFit/>
          </a:bodyPr>
          <a:lstStyle/>
          <a:p>
            <a:r>
              <a:rPr lang="en-US" altLang="ko-KR" sz="1400" b="1" dirty="0" smtClean="0">
                <a:solidFill>
                  <a:schemeClr val="tx1">
                    <a:lumMod val="75000"/>
                    <a:lumOff val="25000"/>
                  </a:schemeClr>
                </a:solidFill>
                <a:latin typeface="+mj-lt"/>
              </a:rPr>
              <a:t>Trust</a:t>
            </a:r>
            <a:endParaRPr lang="ko-KR" altLang="en-US" sz="1400" b="1" dirty="0">
              <a:solidFill>
                <a:schemeClr val="tx1">
                  <a:lumMod val="75000"/>
                  <a:lumOff val="25000"/>
                </a:schemeClr>
              </a:solidFill>
              <a:latin typeface="+mj-lt"/>
            </a:endParaRPr>
          </a:p>
        </p:txBody>
      </p:sp>
      <p:sp>
        <p:nvSpPr>
          <p:cNvPr id="42" name="TextBox 41"/>
          <p:cNvSpPr txBox="1"/>
          <p:nvPr/>
        </p:nvSpPr>
        <p:spPr>
          <a:xfrm>
            <a:off x="5786269" y="5456257"/>
            <a:ext cx="966931" cy="307777"/>
          </a:xfrm>
          <a:prstGeom prst="rect">
            <a:avLst/>
          </a:prstGeom>
          <a:noFill/>
        </p:spPr>
        <p:txBody>
          <a:bodyPr wrap="none" rtlCol="0">
            <a:spAutoFit/>
          </a:bodyPr>
          <a:lstStyle/>
          <a:p>
            <a:r>
              <a:rPr lang="en-US" altLang="ko-KR" sz="1400" b="1" spc="-50" dirty="0" smtClean="0">
                <a:solidFill>
                  <a:schemeClr val="tx1">
                    <a:lumMod val="75000"/>
                    <a:lumOff val="25000"/>
                  </a:schemeClr>
                </a:solidFill>
                <a:latin typeface="+mj-lt"/>
              </a:rPr>
              <a:t>Humanity</a:t>
            </a:r>
            <a:endParaRPr lang="ko-KR" altLang="en-US" sz="1400" b="1" spc="-50" dirty="0">
              <a:solidFill>
                <a:schemeClr val="tx1">
                  <a:lumMod val="75000"/>
                  <a:lumOff val="25000"/>
                </a:schemeClr>
              </a:solidFill>
              <a:latin typeface="+mj-lt"/>
            </a:endParaRPr>
          </a:p>
        </p:txBody>
      </p:sp>
      <p:sp>
        <p:nvSpPr>
          <p:cNvPr id="44" name="직사각형 43"/>
          <p:cNvSpPr/>
          <p:nvPr/>
        </p:nvSpPr>
        <p:spPr>
          <a:xfrm>
            <a:off x="5881217" y="4998377"/>
            <a:ext cx="500066"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ndParaRPr>
          </a:p>
        </p:txBody>
      </p:sp>
      <p:sp>
        <p:nvSpPr>
          <p:cNvPr id="45" name="직사각형 44"/>
          <p:cNvSpPr/>
          <p:nvPr/>
        </p:nvSpPr>
        <p:spPr>
          <a:xfrm>
            <a:off x="5881216" y="5741174"/>
            <a:ext cx="792088"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ndParaRPr>
          </a:p>
        </p:txBody>
      </p:sp>
      <p:sp>
        <p:nvSpPr>
          <p:cNvPr id="46" name="TextBox 45"/>
          <p:cNvSpPr txBox="1"/>
          <p:nvPr/>
        </p:nvSpPr>
        <p:spPr>
          <a:xfrm>
            <a:off x="6753200" y="3857628"/>
            <a:ext cx="2900153" cy="430887"/>
          </a:xfrm>
          <a:prstGeom prst="rect">
            <a:avLst/>
          </a:prstGeom>
          <a:noFill/>
        </p:spPr>
        <p:txBody>
          <a:bodyPr wrap="none" rtlCol="0">
            <a:spAutoFit/>
          </a:bodyPr>
          <a:lstStyle/>
          <a:p>
            <a:r>
              <a:rPr lang="en-US" altLang="ko-KR" sz="1100" b="1" spc="-50" dirty="0" smtClean="0">
                <a:solidFill>
                  <a:schemeClr val="bg1">
                    <a:lumMod val="50000"/>
                  </a:schemeClr>
                </a:solidFill>
                <a:latin typeface="+mj-lt"/>
              </a:rPr>
              <a:t>Realize customer satisfaction</a:t>
            </a:r>
          </a:p>
          <a:p>
            <a:r>
              <a:rPr lang="en-US" altLang="ko-KR" sz="1100" b="1" spc="-50" dirty="0" smtClean="0">
                <a:solidFill>
                  <a:schemeClr val="bg1">
                    <a:lumMod val="50000"/>
                  </a:schemeClr>
                </a:solidFill>
                <a:latin typeface="+mj-lt"/>
              </a:rPr>
              <a:t>Realization of customer defect rate of ZERO</a:t>
            </a:r>
            <a:endParaRPr lang="ko-KR" altLang="en-US" sz="1100" b="1" spc="-50" dirty="0">
              <a:solidFill>
                <a:schemeClr val="bg1">
                  <a:lumMod val="50000"/>
                </a:schemeClr>
              </a:solidFill>
              <a:latin typeface="+mj-lt"/>
            </a:endParaRPr>
          </a:p>
        </p:txBody>
      </p:sp>
      <p:sp>
        <p:nvSpPr>
          <p:cNvPr id="47" name="TextBox 46"/>
          <p:cNvSpPr txBox="1"/>
          <p:nvPr/>
        </p:nvSpPr>
        <p:spPr>
          <a:xfrm>
            <a:off x="6753200" y="4641187"/>
            <a:ext cx="2953053" cy="430887"/>
          </a:xfrm>
          <a:prstGeom prst="rect">
            <a:avLst/>
          </a:prstGeom>
          <a:noFill/>
        </p:spPr>
        <p:txBody>
          <a:bodyPr wrap="none" rtlCol="0">
            <a:spAutoFit/>
          </a:bodyPr>
          <a:lstStyle/>
          <a:p>
            <a:r>
              <a:rPr lang="en-US" altLang="ko-KR" sz="1100" b="1" dirty="0" smtClean="0">
                <a:solidFill>
                  <a:schemeClr val="bg1">
                    <a:lumMod val="50000"/>
                  </a:schemeClr>
                </a:solidFill>
                <a:latin typeface="+mj-lt"/>
              </a:rPr>
              <a:t>Ensuring product reliability</a:t>
            </a:r>
          </a:p>
          <a:p>
            <a:r>
              <a:rPr lang="en-US" altLang="ko-KR" sz="1100" b="1" dirty="0" smtClean="0">
                <a:solidFill>
                  <a:schemeClr val="bg1">
                    <a:lumMod val="50000"/>
                  </a:schemeClr>
                </a:solidFill>
                <a:latin typeface="+mj-lt"/>
              </a:rPr>
              <a:t>Product first, best quality in the industry</a:t>
            </a:r>
            <a:endParaRPr lang="ko-KR" altLang="en-US" sz="1100" b="1" dirty="0">
              <a:solidFill>
                <a:schemeClr val="bg1">
                  <a:lumMod val="50000"/>
                </a:schemeClr>
              </a:solidFill>
              <a:latin typeface="+mj-lt"/>
            </a:endParaRPr>
          </a:p>
        </p:txBody>
      </p:sp>
      <p:sp>
        <p:nvSpPr>
          <p:cNvPr id="48" name="TextBox 47"/>
          <p:cNvSpPr txBox="1"/>
          <p:nvPr/>
        </p:nvSpPr>
        <p:spPr>
          <a:xfrm>
            <a:off x="6753200" y="5355567"/>
            <a:ext cx="2682145" cy="600164"/>
          </a:xfrm>
          <a:prstGeom prst="rect">
            <a:avLst/>
          </a:prstGeom>
          <a:noFill/>
        </p:spPr>
        <p:txBody>
          <a:bodyPr wrap="none" rtlCol="0">
            <a:spAutoFit/>
          </a:bodyPr>
          <a:lstStyle/>
          <a:p>
            <a:r>
              <a:rPr lang="en-US" altLang="ko-KR" sz="1100" b="1" dirty="0" smtClean="0">
                <a:solidFill>
                  <a:schemeClr val="bg1">
                    <a:lumMod val="50000"/>
                  </a:schemeClr>
                </a:solidFill>
                <a:latin typeface="+mj-lt"/>
              </a:rPr>
              <a:t>Pursuing human-centered values</a:t>
            </a:r>
          </a:p>
          <a:p>
            <a:r>
              <a:rPr lang="en-US" altLang="ko-KR" sz="1100" b="1" dirty="0" smtClean="0">
                <a:solidFill>
                  <a:schemeClr val="bg1">
                    <a:lumMod val="50000"/>
                  </a:schemeClr>
                </a:solidFill>
                <a:latin typeface="+mj-lt"/>
              </a:rPr>
              <a:t>Leading thinking</a:t>
            </a:r>
          </a:p>
          <a:p>
            <a:r>
              <a:rPr lang="en-US" altLang="ko-KR" sz="1100" b="1" dirty="0" smtClean="0">
                <a:solidFill>
                  <a:schemeClr val="bg1">
                    <a:lumMod val="50000"/>
                  </a:schemeClr>
                </a:solidFill>
                <a:latin typeface="+mj-lt"/>
              </a:rPr>
              <a:t>Young-minded adventurous thinking</a:t>
            </a:r>
            <a:endParaRPr lang="ko-KR" altLang="en-US" sz="1100" b="1" dirty="0">
              <a:solidFill>
                <a:schemeClr val="bg1">
                  <a:lumMod val="50000"/>
                </a:schemeClr>
              </a:solidFill>
              <a:latin typeface="+mj-lt"/>
            </a:endParaRPr>
          </a:p>
        </p:txBody>
      </p:sp>
      <p:sp>
        <p:nvSpPr>
          <p:cNvPr id="49" name="자유형 48"/>
          <p:cNvSpPr/>
          <p:nvPr/>
        </p:nvSpPr>
        <p:spPr>
          <a:xfrm>
            <a:off x="-678062" y="2851775"/>
            <a:ext cx="7215238" cy="3313529"/>
          </a:xfrm>
          <a:custGeom>
            <a:avLst/>
            <a:gdLst>
              <a:gd name="connsiteX0" fmla="*/ 3579435 w 7138415"/>
              <a:gd name="connsiteY0" fmla="*/ 0 h 3384967"/>
              <a:gd name="connsiteX1" fmla="*/ 4608580 w 7138415"/>
              <a:gd name="connsiteY1" fmla="*/ 875588 h 3384967"/>
              <a:gd name="connsiteX2" fmla="*/ 4263802 w 7138415"/>
              <a:gd name="connsiteY2" fmla="*/ 875588 h 3384967"/>
              <a:gd name="connsiteX3" fmla="*/ 4266808 w 7138415"/>
              <a:gd name="connsiteY3" fmla="*/ 983579 h 3384967"/>
              <a:gd name="connsiteX4" fmla="*/ 7138415 w 7138415"/>
              <a:gd name="connsiteY4" fmla="*/ 3384967 h 3384967"/>
              <a:gd name="connsiteX5" fmla="*/ 0 w 7138415"/>
              <a:gd name="connsiteY5" fmla="*/ 3384967 h 3384967"/>
              <a:gd name="connsiteX6" fmla="*/ 2835662 w 7138415"/>
              <a:gd name="connsiteY6" fmla="*/ 964900 h 3384967"/>
              <a:gd name="connsiteX7" fmla="*/ 2842240 w 7138415"/>
              <a:gd name="connsiteY7" fmla="*/ 875588 h 3384967"/>
              <a:gd name="connsiteX8" fmla="*/ 2529836 w 7138415"/>
              <a:gd name="connsiteY8" fmla="*/ 875588 h 338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8415" h="3384967">
                <a:moveTo>
                  <a:pt x="3579435" y="0"/>
                </a:moveTo>
                <a:lnTo>
                  <a:pt x="4608580" y="875588"/>
                </a:lnTo>
                <a:lnTo>
                  <a:pt x="4263802" y="875588"/>
                </a:lnTo>
                <a:lnTo>
                  <a:pt x="4266808" y="983579"/>
                </a:lnTo>
                <a:cubicBezTo>
                  <a:pt x="4349703" y="1947288"/>
                  <a:pt x="5279436" y="3030291"/>
                  <a:pt x="7138415" y="3384967"/>
                </a:cubicBezTo>
                <a:lnTo>
                  <a:pt x="0" y="3384967"/>
                </a:lnTo>
                <a:cubicBezTo>
                  <a:pt x="2006318" y="3043685"/>
                  <a:pt x="2731786" y="1848503"/>
                  <a:pt x="2835662" y="964900"/>
                </a:cubicBezTo>
                <a:lnTo>
                  <a:pt x="2842240" y="875588"/>
                </a:lnTo>
                <a:lnTo>
                  <a:pt x="2529836" y="875588"/>
                </a:lnTo>
                <a:close/>
              </a:path>
            </a:pathLst>
          </a:custGeom>
          <a:gradFill>
            <a:gsLst>
              <a:gs pos="16000">
                <a:srgbClr val="0070C0"/>
              </a:gs>
              <a:gs pos="94000">
                <a:srgbClr val="542AA8">
                  <a:alpha val="0"/>
                </a:srgbClr>
              </a:gs>
            </a:gsLst>
            <a:lin ang="5400000" scaled="1"/>
          </a:gradFill>
          <a:ln>
            <a:noFill/>
          </a:ln>
          <a:scene3d>
            <a:camera prst="orthographicFront"/>
            <a:lightRig rig="balanced" dir="t">
              <a:rot lat="0" lon="0" rev="18000000"/>
            </a:lightRig>
          </a:scene3d>
          <a:sp3d prstMaterial="metal">
            <a:bevelT w="3175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mj-lt"/>
            </a:endParaRPr>
          </a:p>
        </p:txBody>
      </p:sp>
      <p:sp>
        <p:nvSpPr>
          <p:cNvPr id="29" name="TextBox 28"/>
          <p:cNvSpPr txBox="1"/>
          <p:nvPr/>
        </p:nvSpPr>
        <p:spPr>
          <a:xfrm>
            <a:off x="1724039" y="3869260"/>
            <a:ext cx="2526653" cy="369332"/>
          </a:xfrm>
          <a:prstGeom prst="rect">
            <a:avLst/>
          </a:prstGeom>
          <a:noFill/>
        </p:spPr>
        <p:txBody>
          <a:bodyPr wrap="none" rtlCol="0">
            <a:spAutoFit/>
          </a:bodyPr>
          <a:lstStyle/>
          <a:p>
            <a:pPr algn="ctr"/>
            <a:r>
              <a:rPr lang="en-US" altLang="ko-KR" b="1" spc="-150" dirty="0" smtClean="0">
                <a:latin typeface="+mj-lt"/>
              </a:rPr>
              <a:t>Management Philosophy</a:t>
            </a:r>
            <a:endParaRPr lang="ko-KR" altLang="en-US" b="1" spc="-150" dirty="0">
              <a:latin typeface="+mj-lt"/>
            </a:endParaRPr>
          </a:p>
        </p:txBody>
      </p:sp>
      <p:sp>
        <p:nvSpPr>
          <p:cNvPr id="40" name="타원 39"/>
          <p:cNvSpPr/>
          <p:nvPr/>
        </p:nvSpPr>
        <p:spPr>
          <a:xfrm>
            <a:off x="1505736" y="4784063"/>
            <a:ext cx="1143008" cy="1143008"/>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j-lt"/>
            </a:endParaRPr>
          </a:p>
        </p:txBody>
      </p:sp>
      <p:sp>
        <p:nvSpPr>
          <p:cNvPr id="50" name="TextBox 49"/>
          <p:cNvSpPr txBox="1"/>
          <p:nvPr/>
        </p:nvSpPr>
        <p:spPr>
          <a:xfrm>
            <a:off x="1622115" y="5100592"/>
            <a:ext cx="910249" cy="461665"/>
          </a:xfrm>
          <a:prstGeom prst="rect">
            <a:avLst/>
          </a:prstGeom>
          <a:noFill/>
        </p:spPr>
        <p:txBody>
          <a:bodyPr wrap="none" rtlCol="0">
            <a:spAutoFit/>
          </a:bodyPr>
          <a:lstStyle/>
          <a:p>
            <a:r>
              <a:rPr lang="en-US" altLang="ko-KR" sz="2400" b="1" dirty="0" smtClean="0">
                <a:solidFill>
                  <a:schemeClr val="bg1"/>
                </a:solidFill>
                <a:latin typeface="+mj-lt"/>
              </a:rPr>
              <a:t>Trust</a:t>
            </a:r>
            <a:endParaRPr lang="ko-KR" altLang="en-US" sz="2400" b="1" dirty="0">
              <a:solidFill>
                <a:schemeClr val="bg1"/>
              </a:solidFill>
              <a:latin typeface="+mj-lt"/>
            </a:endParaRPr>
          </a:p>
        </p:txBody>
      </p:sp>
      <p:sp>
        <p:nvSpPr>
          <p:cNvPr id="53" name="타원 52"/>
          <p:cNvSpPr/>
          <p:nvPr/>
        </p:nvSpPr>
        <p:spPr>
          <a:xfrm>
            <a:off x="3245070" y="4784063"/>
            <a:ext cx="1143008" cy="1143008"/>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j-lt"/>
            </a:endParaRPr>
          </a:p>
        </p:txBody>
      </p:sp>
      <p:sp>
        <p:nvSpPr>
          <p:cNvPr id="54" name="TextBox 53"/>
          <p:cNvSpPr txBox="1"/>
          <p:nvPr/>
        </p:nvSpPr>
        <p:spPr>
          <a:xfrm>
            <a:off x="3259705" y="5166124"/>
            <a:ext cx="1159292" cy="430887"/>
          </a:xfrm>
          <a:prstGeom prst="rect">
            <a:avLst/>
          </a:prstGeom>
          <a:noFill/>
        </p:spPr>
        <p:txBody>
          <a:bodyPr wrap="none" rtlCol="0">
            <a:spAutoFit/>
          </a:bodyPr>
          <a:lstStyle/>
          <a:p>
            <a:r>
              <a:rPr lang="en-US" altLang="ko-KR" sz="2200" b="1" dirty="0" smtClean="0">
                <a:solidFill>
                  <a:schemeClr val="bg1"/>
                </a:solidFill>
                <a:latin typeface="+mj-lt"/>
              </a:rPr>
              <a:t>Human</a:t>
            </a:r>
            <a:endParaRPr lang="ko-KR" altLang="en-US" sz="2200" b="1" dirty="0">
              <a:solidFill>
                <a:schemeClr val="bg1"/>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직사각형 10"/>
          <p:cNvSpPr/>
          <p:nvPr/>
        </p:nvSpPr>
        <p:spPr>
          <a:xfrm>
            <a:off x="0" y="6715148"/>
            <a:ext cx="9906000" cy="1428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ndParaRPr>
          </a:p>
        </p:txBody>
      </p:sp>
      <p:pic>
        <p:nvPicPr>
          <p:cNvPr id="4098" name="Picture 2"/>
          <p:cNvPicPr>
            <a:picLocks noChangeAspect="1" noChangeArrowheads="1"/>
          </p:cNvPicPr>
          <p:nvPr/>
        </p:nvPicPr>
        <p:blipFill>
          <a:blip r:embed="rId3" cstate="print"/>
          <a:srcRect/>
          <a:stretch>
            <a:fillRect/>
          </a:stretch>
        </p:blipFill>
        <p:spPr bwMode="auto">
          <a:xfrm>
            <a:off x="0" y="0"/>
            <a:ext cx="9906000" cy="6715149"/>
          </a:xfrm>
          <a:prstGeom prst="rect">
            <a:avLst/>
          </a:prstGeom>
          <a:noFill/>
          <a:ln w="9525">
            <a:noFill/>
            <a:miter lim="800000"/>
            <a:headEnd/>
            <a:tailEnd/>
          </a:ln>
          <a:effectLst/>
        </p:spPr>
      </p:pic>
      <p:sp>
        <p:nvSpPr>
          <p:cNvPr id="9" name="TextBox 8"/>
          <p:cNvSpPr txBox="1"/>
          <p:nvPr/>
        </p:nvSpPr>
        <p:spPr>
          <a:xfrm>
            <a:off x="9024966" y="142852"/>
            <a:ext cx="707245" cy="253916"/>
          </a:xfrm>
          <a:prstGeom prst="rect">
            <a:avLst/>
          </a:prstGeom>
          <a:noFill/>
        </p:spPr>
        <p:txBody>
          <a:bodyPr wrap="none" rtlCol="0">
            <a:spAutoFit/>
          </a:bodyPr>
          <a:lstStyle/>
          <a:p>
            <a:r>
              <a:rPr lang="en-US" altLang="ko-KR" sz="1050" b="1" dirty="0" smtClean="0">
                <a:solidFill>
                  <a:schemeClr val="bg1">
                    <a:lumMod val="65000"/>
                  </a:schemeClr>
                </a:solidFill>
                <a:latin typeface="+mj-lt"/>
              </a:rPr>
              <a:t>05 page</a:t>
            </a:r>
            <a:endParaRPr lang="ko-KR" altLang="en-US" sz="1050" b="1" dirty="0">
              <a:solidFill>
                <a:schemeClr val="bg1">
                  <a:lumMod val="65000"/>
                </a:schemeClr>
              </a:solidFill>
              <a:latin typeface="+mj-lt"/>
            </a:endParaRPr>
          </a:p>
        </p:txBody>
      </p:sp>
      <p:sp>
        <p:nvSpPr>
          <p:cNvPr id="13" name="모서리가 둥근 직사각형 12"/>
          <p:cNvSpPr/>
          <p:nvPr/>
        </p:nvSpPr>
        <p:spPr>
          <a:xfrm>
            <a:off x="309530" y="214290"/>
            <a:ext cx="3857652" cy="5000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ndParaRPr>
          </a:p>
        </p:txBody>
      </p:sp>
      <p:sp>
        <p:nvSpPr>
          <p:cNvPr id="8" name="TextBox 7"/>
          <p:cNvSpPr txBox="1"/>
          <p:nvPr/>
        </p:nvSpPr>
        <p:spPr>
          <a:xfrm>
            <a:off x="380968" y="142852"/>
            <a:ext cx="873957" cy="253916"/>
          </a:xfrm>
          <a:prstGeom prst="rect">
            <a:avLst/>
          </a:prstGeom>
          <a:noFill/>
        </p:spPr>
        <p:txBody>
          <a:bodyPr wrap="none" rtlCol="0">
            <a:spAutoFit/>
          </a:bodyPr>
          <a:lstStyle/>
          <a:p>
            <a:r>
              <a:rPr lang="en-US" altLang="ko-KR" sz="1050" b="1" dirty="0" smtClean="0">
                <a:latin typeface="+mj-lt"/>
              </a:rPr>
              <a:t>MAZUOKA</a:t>
            </a:r>
            <a:endParaRPr lang="ko-KR" altLang="en-US" sz="1050" b="1" dirty="0">
              <a:latin typeface="+mj-lt"/>
            </a:endParaRPr>
          </a:p>
        </p:txBody>
      </p:sp>
      <p:sp>
        <p:nvSpPr>
          <p:cNvPr id="15" name="직사각형 14"/>
          <p:cNvSpPr/>
          <p:nvPr/>
        </p:nvSpPr>
        <p:spPr>
          <a:xfrm>
            <a:off x="309530" y="785794"/>
            <a:ext cx="5572164" cy="2071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ndParaRPr>
          </a:p>
        </p:txBody>
      </p:sp>
      <p:sp>
        <p:nvSpPr>
          <p:cNvPr id="7" name="모서리가 둥근 직사각형 6"/>
          <p:cNvSpPr/>
          <p:nvPr/>
        </p:nvSpPr>
        <p:spPr>
          <a:xfrm>
            <a:off x="518714" y="500042"/>
            <a:ext cx="3786214" cy="35719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ndParaRPr>
          </a:p>
        </p:txBody>
      </p:sp>
      <p:sp>
        <p:nvSpPr>
          <p:cNvPr id="14" name="TextBox 13"/>
          <p:cNvSpPr txBox="1"/>
          <p:nvPr/>
        </p:nvSpPr>
        <p:spPr>
          <a:xfrm>
            <a:off x="416496" y="928670"/>
            <a:ext cx="7416824" cy="1015663"/>
          </a:xfrm>
          <a:prstGeom prst="rect">
            <a:avLst/>
          </a:prstGeom>
          <a:noFill/>
        </p:spPr>
        <p:txBody>
          <a:bodyPr wrap="square" rtlCol="0">
            <a:spAutoFit/>
          </a:bodyPr>
          <a:lstStyle/>
          <a:p>
            <a:r>
              <a:rPr lang="en-US" altLang="ko-KR" sz="3200" b="1" spc="-220" dirty="0" smtClean="0">
                <a:latin typeface="+mj-lt"/>
              </a:rPr>
              <a:t>6 factories in Korea are in full operation!</a:t>
            </a:r>
            <a:r>
              <a:rPr lang="en-US" altLang="ko-KR" sz="3200" b="1" spc="-220" dirty="0" smtClean="0">
                <a:solidFill>
                  <a:srgbClr val="002060"/>
                </a:solidFill>
                <a:latin typeface="+mj-lt"/>
              </a:rPr>
              <a:t> </a:t>
            </a:r>
          </a:p>
          <a:p>
            <a:r>
              <a:rPr lang="en-US" altLang="ko-KR" sz="2800" b="1" spc="-150" dirty="0" smtClean="0">
                <a:solidFill>
                  <a:srgbClr val="002060"/>
                </a:solidFill>
                <a:latin typeface="+mj-lt"/>
              </a:rPr>
              <a:t>Two additional factories are being acquired</a:t>
            </a:r>
            <a:endParaRPr lang="ko-KR" altLang="en-US" sz="2800" b="1" spc="-150" dirty="0">
              <a:solidFill>
                <a:srgbClr val="002060"/>
              </a:solidFill>
              <a:latin typeface="+mj-lt"/>
            </a:endParaRPr>
          </a:p>
        </p:txBody>
      </p:sp>
      <p:sp>
        <p:nvSpPr>
          <p:cNvPr id="12" name="TextBox 11"/>
          <p:cNvSpPr txBox="1"/>
          <p:nvPr/>
        </p:nvSpPr>
        <p:spPr>
          <a:xfrm>
            <a:off x="524984" y="496856"/>
            <a:ext cx="3851952" cy="369332"/>
          </a:xfrm>
          <a:prstGeom prst="rect">
            <a:avLst/>
          </a:prstGeom>
          <a:noFill/>
        </p:spPr>
        <p:txBody>
          <a:bodyPr wrap="square" rtlCol="0">
            <a:spAutoFit/>
          </a:bodyPr>
          <a:lstStyle/>
          <a:p>
            <a:r>
              <a:rPr lang="en-US" altLang="ko-KR" b="1" spc="-130" dirty="0" smtClean="0">
                <a:solidFill>
                  <a:srgbClr val="002060"/>
                </a:solidFill>
                <a:latin typeface="+mj-lt"/>
              </a:rPr>
              <a:t>All products handmade for all process</a:t>
            </a:r>
            <a:endParaRPr lang="ko-KR" altLang="en-US" b="1" spc="-130" dirty="0">
              <a:solidFill>
                <a:srgbClr val="002060"/>
              </a:solidFill>
              <a:latin typeface="+mj-lt"/>
            </a:endParaRPr>
          </a:p>
        </p:txBody>
      </p:sp>
      <p:sp>
        <p:nvSpPr>
          <p:cNvPr id="16" name="TextBox 15"/>
          <p:cNvSpPr txBox="1"/>
          <p:nvPr/>
        </p:nvSpPr>
        <p:spPr>
          <a:xfrm>
            <a:off x="416497" y="1918573"/>
            <a:ext cx="6299654" cy="646331"/>
          </a:xfrm>
          <a:prstGeom prst="rect">
            <a:avLst/>
          </a:prstGeom>
          <a:noFill/>
        </p:spPr>
        <p:txBody>
          <a:bodyPr wrap="square" rtlCol="0">
            <a:spAutoFit/>
          </a:bodyPr>
          <a:lstStyle/>
          <a:p>
            <a:r>
              <a:rPr lang="en-US" altLang="ko-KR" sz="1200" b="1" dirty="0" smtClean="0">
                <a:solidFill>
                  <a:schemeClr val="tx1">
                    <a:lumMod val="50000"/>
                    <a:lumOff val="50000"/>
                  </a:schemeClr>
                </a:solidFill>
                <a:latin typeface="+mj-lt"/>
              </a:rPr>
              <a:t>All production processes are produced at  the MAZUOKA factory under the management of our head office, and we strive to be reliable and to achieve the highest quality in the industry.</a:t>
            </a:r>
            <a:endParaRPr lang="ko-KR" altLang="en-US" sz="1200" b="1" dirty="0">
              <a:solidFill>
                <a:schemeClr val="tx1">
                  <a:lumMod val="50000"/>
                  <a:lumOff val="50000"/>
                </a:schemeClr>
              </a:solidFill>
              <a:latin typeface="+mj-lt"/>
            </a:endParaRPr>
          </a:p>
        </p:txBody>
      </p:sp>
      <p:sp>
        <p:nvSpPr>
          <p:cNvPr id="17" name="TextBox 16"/>
          <p:cNvSpPr txBox="1"/>
          <p:nvPr/>
        </p:nvSpPr>
        <p:spPr>
          <a:xfrm>
            <a:off x="416496" y="2575937"/>
            <a:ext cx="6353021" cy="276999"/>
          </a:xfrm>
          <a:prstGeom prst="rect">
            <a:avLst/>
          </a:prstGeom>
          <a:noFill/>
        </p:spPr>
        <p:txBody>
          <a:bodyPr wrap="none" rtlCol="0">
            <a:spAutoFit/>
          </a:bodyPr>
          <a:lstStyle/>
          <a:p>
            <a:r>
              <a:rPr lang="en-US" altLang="ko-KR" sz="1200" b="1" dirty="0" smtClean="0">
                <a:solidFill>
                  <a:srgbClr val="002060"/>
                </a:solidFill>
                <a:latin typeface="+mj-lt"/>
              </a:rPr>
              <a:t>Factory locations (</a:t>
            </a:r>
            <a:r>
              <a:rPr lang="en-US" altLang="ko-KR" sz="1200" b="1" dirty="0" err="1" smtClean="0">
                <a:solidFill>
                  <a:srgbClr val="002060"/>
                </a:solidFill>
                <a:latin typeface="+mj-lt"/>
              </a:rPr>
              <a:t>Dalsung</a:t>
            </a:r>
            <a:r>
              <a:rPr lang="en-US" altLang="ko-KR" sz="1200" b="1" dirty="0" smtClean="0">
                <a:solidFill>
                  <a:srgbClr val="002060"/>
                </a:solidFill>
                <a:latin typeface="+mj-lt"/>
              </a:rPr>
              <a:t>, 2 locations in </a:t>
            </a:r>
            <a:r>
              <a:rPr lang="en-US" altLang="ko-KR" sz="1200" b="1" dirty="0" err="1" smtClean="0">
                <a:solidFill>
                  <a:srgbClr val="002060"/>
                </a:solidFill>
                <a:latin typeface="+mj-lt"/>
              </a:rPr>
              <a:t>Hwawon</a:t>
            </a:r>
            <a:r>
              <a:rPr lang="en-US" altLang="ko-KR" sz="1200" b="1" dirty="0" smtClean="0">
                <a:solidFill>
                  <a:srgbClr val="002060"/>
                </a:solidFill>
                <a:latin typeface="+mj-lt"/>
              </a:rPr>
              <a:t>, </a:t>
            </a:r>
            <a:r>
              <a:rPr lang="en-US" altLang="ko-KR" sz="1200" b="1" dirty="0" err="1" smtClean="0">
                <a:solidFill>
                  <a:srgbClr val="002060"/>
                </a:solidFill>
                <a:latin typeface="+mj-lt"/>
              </a:rPr>
              <a:t>Hapcheon</a:t>
            </a:r>
            <a:r>
              <a:rPr lang="en-US" altLang="ko-KR" sz="1200" b="1" dirty="0" smtClean="0">
                <a:solidFill>
                  <a:srgbClr val="002060"/>
                </a:solidFill>
                <a:latin typeface="+mj-lt"/>
              </a:rPr>
              <a:t>, </a:t>
            </a:r>
            <a:r>
              <a:rPr lang="en-US" altLang="ko-KR" sz="1200" b="1" dirty="0" err="1" smtClean="0">
                <a:solidFill>
                  <a:srgbClr val="002060"/>
                </a:solidFill>
                <a:latin typeface="+mj-lt"/>
              </a:rPr>
              <a:t>Gimcheon</a:t>
            </a:r>
            <a:r>
              <a:rPr lang="en-US" altLang="ko-KR" sz="1200" b="1" dirty="0" smtClean="0">
                <a:solidFill>
                  <a:srgbClr val="002060"/>
                </a:solidFill>
                <a:latin typeface="+mj-lt"/>
              </a:rPr>
              <a:t>, </a:t>
            </a:r>
            <a:r>
              <a:rPr lang="en-US" altLang="ko-KR" sz="1200" b="1" dirty="0" err="1" smtClean="0">
                <a:solidFill>
                  <a:srgbClr val="002060"/>
                </a:solidFill>
                <a:latin typeface="+mj-lt"/>
              </a:rPr>
              <a:t>Cheonan</a:t>
            </a:r>
            <a:r>
              <a:rPr lang="en-US" altLang="ko-KR" sz="1200" b="1" dirty="0" smtClean="0">
                <a:solidFill>
                  <a:srgbClr val="002060"/>
                </a:solidFill>
                <a:latin typeface="+mj-lt"/>
              </a:rPr>
              <a:t>)</a:t>
            </a:r>
            <a:endParaRPr lang="ko-KR" altLang="en-US" sz="1200" b="1" dirty="0">
              <a:solidFill>
                <a:srgbClr val="002060"/>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21" y="594114"/>
            <a:ext cx="9527379" cy="621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직사각형 10"/>
          <p:cNvSpPr/>
          <p:nvPr/>
        </p:nvSpPr>
        <p:spPr>
          <a:xfrm>
            <a:off x="0" y="6715148"/>
            <a:ext cx="9906000" cy="1428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378622" y="142852"/>
            <a:ext cx="873957" cy="253916"/>
          </a:xfrm>
          <a:prstGeom prst="rect">
            <a:avLst/>
          </a:prstGeom>
          <a:noFill/>
        </p:spPr>
        <p:txBody>
          <a:bodyPr wrap="none" rtlCol="0">
            <a:spAutoFit/>
          </a:bodyPr>
          <a:lstStyle/>
          <a:p>
            <a:r>
              <a:rPr lang="en-US" altLang="ko-KR" sz="1050" b="1" dirty="0" smtClean="0"/>
              <a:t>MAZUOKA</a:t>
            </a:r>
            <a:endParaRPr lang="ko-KR" altLang="en-US" sz="1050" b="1" dirty="0"/>
          </a:p>
        </p:txBody>
      </p:sp>
      <p:sp>
        <p:nvSpPr>
          <p:cNvPr id="9" name="TextBox 8"/>
          <p:cNvSpPr txBox="1"/>
          <p:nvPr/>
        </p:nvSpPr>
        <p:spPr>
          <a:xfrm>
            <a:off x="9024966" y="142852"/>
            <a:ext cx="707245" cy="253916"/>
          </a:xfrm>
          <a:prstGeom prst="rect">
            <a:avLst/>
          </a:prstGeom>
          <a:noFill/>
        </p:spPr>
        <p:txBody>
          <a:bodyPr wrap="none" rtlCol="0">
            <a:spAutoFit/>
          </a:bodyPr>
          <a:lstStyle/>
          <a:p>
            <a:r>
              <a:rPr lang="en-US" altLang="ko-KR" sz="1050" b="1" dirty="0" smtClean="0">
                <a:solidFill>
                  <a:schemeClr val="bg1">
                    <a:lumMod val="65000"/>
                  </a:schemeClr>
                </a:solidFill>
              </a:rPr>
              <a:t>06 page</a:t>
            </a:r>
            <a:endParaRPr lang="ko-KR" altLang="en-US" sz="1050" b="1" dirty="0">
              <a:solidFill>
                <a:schemeClr val="bg1">
                  <a:lumMod val="65000"/>
                </a:schemeClr>
              </a:solidFill>
            </a:endParaRPr>
          </a:p>
        </p:txBody>
      </p:sp>
      <p:sp>
        <p:nvSpPr>
          <p:cNvPr id="12" name="TextBox 11"/>
          <p:cNvSpPr txBox="1"/>
          <p:nvPr/>
        </p:nvSpPr>
        <p:spPr>
          <a:xfrm>
            <a:off x="375979" y="479574"/>
            <a:ext cx="9040167" cy="1015663"/>
          </a:xfrm>
          <a:prstGeom prst="rect">
            <a:avLst/>
          </a:prstGeom>
          <a:noFill/>
        </p:spPr>
        <p:txBody>
          <a:bodyPr wrap="none" rtlCol="0">
            <a:spAutoFit/>
          </a:bodyPr>
          <a:lstStyle/>
          <a:p>
            <a:r>
              <a:rPr lang="en-US" altLang="ko-KR" sz="3000" spc="-250" dirty="0" smtClean="0"/>
              <a:t>A combination of sophisticated design and fine raw materials</a:t>
            </a:r>
          </a:p>
          <a:p>
            <a:r>
              <a:rPr lang="en-US" altLang="ko-KR" sz="3000" b="1" spc="-250" dirty="0" smtClean="0">
                <a:solidFill>
                  <a:srgbClr val="002060"/>
                </a:solidFill>
              </a:rPr>
              <a:t>All products use proven raw materials!</a:t>
            </a:r>
            <a:endParaRPr lang="ko-KR" altLang="en-US" sz="3000" b="1" spc="-250" dirty="0">
              <a:solidFill>
                <a:srgbClr val="002060"/>
              </a:solidFill>
            </a:endParaRPr>
          </a:p>
        </p:txBody>
      </p:sp>
      <p:sp>
        <p:nvSpPr>
          <p:cNvPr id="13" name="모서리가 둥근 직사각형 12"/>
          <p:cNvSpPr/>
          <p:nvPr/>
        </p:nvSpPr>
        <p:spPr>
          <a:xfrm>
            <a:off x="488504" y="1844824"/>
            <a:ext cx="4172177" cy="43204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525101" y="1874121"/>
            <a:ext cx="4172177" cy="338554"/>
          </a:xfrm>
          <a:prstGeom prst="rect">
            <a:avLst/>
          </a:prstGeom>
          <a:noFill/>
        </p:spPr>
        <p:txBody>
          <a:bodyPr wrap="square" rtlCol="0">
            <a:spAutoFit/>
          </a:bodyPr>
          <a:lstStyle/>
          <a:p>
            <a:r>
              <a:rPr lang="en-US" altLang="ko-KR" sz="1600" b="1" dirty="0" smtClean="0">
                <a:solidFill>
                  <a:schemeClr val="bg1"/>
                </a:solidFill>
              </a:rPr>
              <a:t>Production process at </a:t>
            </a:r>
            <a:r>
              <a:rPr lang="en-US" altLang="ko-KR" sz="1600" b="1" dirty="0" err="1" smtClean="0">
                <a:solidFill>
                  <a:schemeClr val="bg1"/>
                </a:solidFill>
              </a:rPr>
              <a:t>Kimcheon</a:t>
            </a:r>
            <a:r>
              <a:rPr lang="en-US" altLang="ko-KR" sz="1600" b="1" dirty="0" smtClean="0">
                <a:solidFill>
                  <a:schemeClr val="bg1"/>
                </a:solidFill>
              </a:rPr>
              <a:t> factory</a:t>
            </a:r>
            <a:endParaRPr lang="ko-KR" altLang="en-US" sz="16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직사각형 10"/>
          <p:cNvSpPr/>
          <p:nvPr/>
        </p:nvSpPr>
        <p:spPr>
          <a:xfrm>
            <a:off x="0" y="6715148"/>
            <a:ext cx="9906000" cy="1428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378622" y="142852"/>
            <a:ext cx="873957" cy="253916"/>
          </a:xfrm>
          <a:prstGeom prst="rect">
            <a:avLst/>
          </a:prstGeom>
          <a:noFill/>
        </p:spPr>
        <p:txBody>
          <a:bodyPr wrap="none" rtlCol="0">
            <a:spAutoFit/>
          </a:bodyPr>
          <a:lstStyle/>
          <a:p>
            <a:r>
              <a:rPr lang="en-US" altLang="ko-KR" sz="1050" b="1" dirty="0" smtClean="0"/>
              <a:t>MAZUOKA</a:t>
            </a:r>
            <a:endParaRPr lang="ko-KR" altLang="en-US" sz="1050" b="1" dirty="0"/>
          </a:p>
        </p:txBody>
      </p:sp>
      <p:sp>
        <p:nvSpPr>
          <p:cNvPr id="9" name="TextBox 8"/>
          <p:cNvSpPr txBox="1"/>
          <p:nvPr/>
        </p:nvSpPr>
        <p:spPr>
          <a:xfrm>
            <a:off x="9024966" y="142852"/>
            <a:ext cx="707245" cy="253916"/>
          </a:xfrm>
          <a:prstGeom prst="rect">
            <a:avLst/>
          </a:prstGeom>
          <a:noFill/>
        </p:spPr>
        <p:txBody>
          <a:bodyPr wrap="none" rtlCol="0">
            <a:spAutoFit/>
          </a:bodyPr>
          <a:lstStyle/>
          <a:p>
            <a:r>
              <a:rPr lang="en-US" altLang="ko-KR" sz="1050" b="1" dirty="0" smtClean="0">
                <a:solidFill>
                  <a:schemeClr val="bg1">
                    <a:lumMod val="65000"/>
                  </a:schemeClr>
                </a:solidFill>
              </a:rPr>
              <a:t>07 page</a:t>
            </a:r>
            <a:endParaRPr lang="ko-KR" altLang="en-US" sz="1050" b="1" dirty="0">
              <a:solidFill>
                <a:schemeClr val="bg1">
                  <a:lumMod val="65000"/>
                </a:schemeClr>
              </a:solidFill>
            </a:endParaRPr>
          </a:p>
        </p:txBody>
      </p:sp>
      <p:sp>
        <p:nvSpPr>
          <p:cNvPr id="12" name="TextBox 11"/>
          <p:cNvSpPr txBox="1"/>
          <p:nvPr/>
        </p:nvSpPr>
        <p:spPr>
          <a:xfrm>
            <a:off x="362425" y="500042"/>
            <a:ext cx="8128892" cy="969496"/>
          </a:xfrm>
          <a:prstGeom prst="rect">
            <a:avLst/>
          </a:prstGeom>
          <a:noFill/>
        </p:spPr>
        <p:txBody>
          <a:bodyPr wrap="none" rtlCol="0">
            <a:spAutoFit/>
          </a:bodyPr>
          <a:lstStyle/>
          <a:p>
            <a:r>
              <a:rPr lang="en-US" altLang="ko-KR" sz="2500" b="1" spc="-150" dirty="0" smtClean="0"/>
              <a:t>The "trustworthy tableware" that the whole family can use</a:t>
            </a:r>
          </a:p>
          <a:p>
            <a:r>
              <a:rPr lang="en-US" altLang="ko-KR" sz="3200" b="1" spc="-100" dirty="0" err="1" smtClean="0">
                <a:solidFill>
                  <a:srgbClr val="002060"/>
                </a:solidFill>
              </a:rPr>
              <a:t>ZwiebelMuster</a:t>
            </a:r>
            <a:r>
              <a:rPr lang="ko-KR" altLang="en-US" sz="3200" b="1" spc="-100" dirty="0" smtClean="0">
                <a:solidFill>
                  <a:srgbClr val="002060"/>
                </a:solidFill>
              </a:rPr>
              <a:t> </a:t>
            </a:r>
            <a:r>
              <a:rPr lang="en-US" altLang="ko-KR" sz="3200" b="1" spc="-100" dirty="0" smtClean="0">
                <a:solidFill>
                  <a:srgbClr val="002060"/>
                </a:solidFill>
              </a:rPr>
              <a:t>Tableware!</a:t>
            </a:r>
            <a:endParaRPr lang="ko-KR" altLang="en-US" sz="3200" b="1" spc="-100" dirty="0">
              <a:solidFill>
                <a:srgbClr val="002060"/>
              </a:solidFill>
            </a:endParaRPr>
          </a:p>
        </p:txBody>
      </p:sp>
      <p:sp>
        <p:nvSpPr>
          <p:cNvPr id="10" name="TextBox 9"/>
          <p:cNvSpPr txBox="1"/>
          <p:nvPr/>
        </p:nvSpPr>
        <p:spPr>
          <a:xfrm>
            <a:off x="411370" y="2673930"/>
            <a:ext cx="6197814" cy="1331134"/>
          </a:xfrm>
          <a:prstGeom prst="rect">
            <a:avLst/>
          </a:prstGeom>
          <a:noFill/>
        </p:spPr>
        <p:txBody>
          <a:bodyPr wrap="square" rtlCol="0">
            <a:spAutoFit/>
          </a:bodyPr>
          <a:lstStyle/>
          <a:p>
            <a:r>
              <a:rPr lang="en-US" altLang="ko-KR" sz="1150" b="1" dirty="0" err="1" smtClean="0">
                <a:solidFill>
                  <a:schemeClr val="tx1">
                    <a:lumMod val="50000"/>
                    <a:lumOff val="50000"/>
                  </a:schemeClr>
                </a:solidFill>
              </a:rPr>
              <a:t>Mazuoka</a:t>
            </a:r>
            <a:r>
              <a:rPr lang="en-US" altLang="ko-KR" sz="1150" b="1" dirty="0" smtClean="0">
                <a:solidFill>
                  <a:schemeClr val="tx1">
                    <a:lumMod val="50000"/>
                    <a:lumOff val="50000"/>
                  </a:schemeClr>
                </a:solidFill>
              </a:rPr>
              <a:t>, a high-class pottery brand in Korea, is a representative brand in Korea that makes all its products by hand.</a:t>
            </a:r>
          </a:p>
          <a:p>
            <a:r>
              <a:rPr lang="en-US" altLang="ko-KR" sz="1150" b="1" dirty="0" smtClean="0">
                <a:solidFill>
                  <a:schemeClr val="tx1">
                    <a:lumMod val="50000"/>
                    <a:lumOff val="50000"/>
                  </a:schemeClr>
                </a:solidFill>
              </a:rPr>
              <a:t>Combined with product development and craftsmanship, the process is also complicated, sophisticated and of high quality. </a:t>
            </a:r>
            <a:r>
              <a:rPr lang="en-US" altLang="ko-KR" sz="1150" b="1" dirty="0" err="1" smtClean="0">
                <a:solidFill>
                  <a:schemeClr val="tx1">
                    <a:lumMod val="50000"/>
                    <a:lumOff val="50000"/>
                  </a:schemeClr>
                </a:solidFill>
              </a:rPr>
              <a:t>Zwiebel</a:t>
            </a:r>
            <a:r>
              <a:rPr lang="en-US" altLang="ko-KR" sz="1150" b="1" dirty="0" smtClean="0">
                <a:solidFill>
                  <a:schemeClr val="tx1">
                    <a:lumMod val="50000"/>
                    <a:lumOff val="50000"/>
                  </a:schemeClr>
                </a:solidFill>
              </a:rPr>
              <a:t> Muster means blue onion flower.</a:t>
            </a:r>
          </a:p>
          <a:p>
            <a:r>
              <a:rPr lang="en-US" altLang="ko-KR" sz="1150" b="1" dirty="0" smtClean="0">
                <a:solidFill>
                  <a:schemeClr val="tx1">
                    <a:lumMod val="50000"/>
                    <a:lumOff val="50000"/>
                  </a:schemeClr>
                </a:solidFill>
              </a:rPr>
              <a:t>Our handmade ceramic products are a simple and clean product that add a refreshing sensation to the table.</a:t>
            </a:r>
            <a:endParaRPr lang="ko-KR" altLang="en-US" sz="1150" b="1" dirty="0">
              <a:solidFill>
                <a:schemeClr val="tx1">
                  <a:lumMod val="50000"/>
                  <a:lumOff val="50000"/>
                </a:schemeClr>
              </a:solidFill>
            </a:endParaRPr>
          </a:p>
        </p:txBody>
      </p:sp>
      <p:sp>
        <p:nvSpPr>
          <p:cNvPr id="13" name="모서리가 둥근 직사각형 12"/>
          <p:cNvSpPr/>
          <p:nvPr/>
        </p:nvSpPr>
        <p:spPr>
          <a:xfrm>
            <a:off x="469390" y="2132856"/>
            <a:ext cx="8967218" cy="42862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522285" y="2176900"/>
            <a:ext cx="8967219" cy="323165"/>
          </a:xfrm>
          <a:prstGeom prst="rect">
            <a:avLst/>
          </a:prstGeom>
          <a:noFill/>
        </p:spPr>
        <p:txBody>
          <a:bodyPr wrap="square" rtlCol="0">
            <a:spAutoFit/>
          </a:bodyPr>
          <a:lstStyle/>
          <a:p>
            <a:r>
              <a:rPr lang="en-US" altLang="ko-KR" sz="1500" b="1" dirty="0" smtClean="0">
                <a:solidFill>
                  <a:srgbClr val="002060"/>
                </a:solidFill>
              </a:rPr>
              <a:t>The only dishware brand that has price competitiveness  and product quality at the same time</a:t>
            </a:r>
            <a:endParaRPr lang="ko-KR" altLang="en-US" sz="1500" b="1" dirty="0">
              <a:solidFill>
                <a:srgbClr val="002060"/>
              </a:solidFill>
            </a:endParaRPr>
          </a:p>
        </p:txBody>
      </p:sp>
      <p:cxnSp>
        <p:nvCxnSpPr>
          <p:cNvPr id="14" name="직선 연결선 13"/>
          <p:cNvCxnSpPr/>
          <p:nvPr/>
        </p:nvCxnSpPr>
        <p:spPr>
          <a:xfrm>
            <a:off x="433863" y="1988840"/>
            <a:ext cx="905564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3863" y="1484784"/>
            <a:ext cx="6718314" cy="400110"/>
          </a:xfrm>
          <a:prstGeom prst="rect">
            <a:avLst/>
          </a:prstGeom>
          <a:noFill/>
        </p:spPr>
        <p:txBody>
          <a:bodyPr wrap="none" rtlCol="0">
            <a:spAutoFit/>
          </a:bodyPr>
          <a:lstStyle/>
          <a:p>
            <a:r>
              <a:rPr lang="en-US" altLang="ko-KR" sz="2000" dirty="0" smtClean="0">
                <a:solidFill>
                  <a:srgbClr val="FF3300"/>
                </a:solidFill>
              </a:rPr>
              <a:t>Lead free, cadmium free. Officially proven safe products</a:t>
            </a:r>
            <a:endParaRPr lang="ko-KR" altLang="en-US" sz="2000" dirty="0">
              <a:solidFill>
                <a:srgbClr val="FF3300"/>
              </a:solidFill>
            </a:endParaRPr>
          </a:p>
        </p:txBody>
      </p:sp>
      <p:pic>
        <p:nvPicPr>
          <p:cNvPr id="1026" name="Picture 2"/>
          <p:cNvPicPr>
            <a:picLocks noChangeAspect="1" noChangeArrowheads="1"/>
          </p:cNvPicPr>
          <p:nvPr/>
        </p:nvPicPr>
        <p:blipFill>
          <a:blip r:embed="rId2" cstate="print"/>
          <a:srcRect/>
          <a:stretch>
            <a:fillRect/>
          </a:stretch>
        </p:blipFill>
        <p:spPr bwMode="auto">
          <a:xfrm>
            <a:off x="454686" y="4068000"/>
            <a:ext cx="4786346" cy="251114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667512" y="2786058"/>
            <a:ext cx="2851745"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248" y="2708920"/>
            <a:ext cx="3356942" cy="311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모서리가 둥근 직사각형 15"/>
          <p:cNvSpPr/>
          <p:nvPr/>
        </p:nvSpPr>
        <p:spPr>
          <a:xfrm>
            <a:off x="344488" y="548680"/>
            <a:ext cx="7668376" cy="9565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2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74000"/>
                    </a14:imgEffect>
                    <a14:imgEffect>
                      <a14:saturation sat="30000"/>
                    </a14:imgEffect>
                    <a14:imgEffect>
                      <a14:brightnessContrast bright="40000" contrast="15000"/>
                    </a14:imgEffect>
                  </a14:imgLayer>
                </a14:imgProps>
              </a:ext>
              <a:ext uri="{28A0092B-C50C-407E-A947-70E740481C1C}">
                <a14:useLocalDpi xmlns:a14="http://schemas.microsoft.com/office/drawing/2010/main" val="0"/>
              </a:ext>
            </a:extLst>
          </a:blip>
          <a:srcRect/>
          <a:stretch>
            <a:fillRect/>
          </a:stretch>
        </p:blipFill>
        <p:spPr bwMode="auto">
          <a:xfrm>
            <a:off x="1" y="-8657"/>
            <a:ext cx="9906000" cy="2501553"/>
          </a:xfrm>
          <a:prstGeom prst="rect">
            <a:avLst/>
          </a:prstGeom>
          <a:noFill/>
          <a:ln>
            <a:noFill/>
          </a:ln>
          <a:effectLst>
            <a:outerShdw dist="35921" dir="2700000" sx="1000" sy="1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직사각형 10"/>
          <p:cNvSpPr/>
          <p:nvPr/>
        </p:nvSpPr>
        <p:spPr>
          <a:xfrm>
            <a:off x="0" y="6715148"/>
            <a:ext cx="9906000" cy="1428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378622" y="142852"/>
            <a:ext cx="873957" cy="253916"/>
          </a:xfrm>
          <a:prstGeom prst="rect">
            <a:avLst/>
          </a:prstGeom>
          <a:noFill/>
        </p:spPr>
        <p:txBody>
          <a:bodyPr wrap="none" rtlCol="0">
            <a:spAutoFit/>
          </a:bodyPr>
          <a:lstStyle/>
          <a:p>
            <a:r>
              <a:rPr lang="en-US" altLang="ko-KR" sz="1050" b="1" smtClean="0"/>
              <a:t>MAZUOKA</a:t>
            </a:r>
            <a:endParaRPr lang="ko-KR" altLang="en-US" sz="1050" b="1" dirty="0"/>
          </a:p>
        </p:txBody>
      </p:sp>
      <p:sp>
        <p:nvSpPr>
          <p:cNvPr id="9" name="TextBox 8"/>
          <p:cNvSpPr txBox="1"/>
          <p:nvPr/>
        </p:nvSpPr>
        <p:spPr>
          <a:xfrm>
            <a:off x="9024966" y="142852"/>
            <a:ext cx="707245" cy="253916"/>
          </a:xfrm>
          <a:prstGeom prst="rect">
            <a:avLst/>
          </a:prstGeom>
          <a:noFill/>
        </p:spPr>
        <p:txBody>
          <a:bodyPr wrap="none" rtlCol="0">
            <a:spAutoFit/>
          </a:bodyPr>
          <a:lstStyle/>
          <a:p>
            <a:r>
              <a:rPr lang="en-US" altLang="ko-KR" sz="1050" b="1" dirty="0" smtClean="0">
                <a:solidFill>
                  <a:schemeClr val="bg1">
                    <a:lumMod val="65000"/>
                  </a:schemeClr>
                </a:solidFill>
              </a:rPr>
              <a:t>08 page</a:t>
            </a:r>
            <a:endParaRPr lang="ko-KR" altLang="en-US" sz="1050" b="1" dirty="0">
              <a:solidFill>
                <a:schemeClr val="bg1">
                  <a:lumMod val="65000"/>
                </a:schemeClr>
              </a:solidFill>
            </a:endParaRPr>
          </a:p>
        </p:txBody>
      </p:sp>
      <p:cxnSp>
        <p:nvCxnSpPr>
          <p:cNvPr id="14" name="직선 연결선 13"/>
          <p:cNvCxnSpPr/>
          <p:nvPr/>
        </p:nvCxnSpPr>
        <p:spPr>
          <a:xfrm>
            <a:off x="380968" y="1556792"/>
            <a:ext cx="919128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모서리가 둥근 직사각형 6"/>
          <p:cNvSpPr/>
          <p:nvPr/>
        </p:nvSpPr>
        <p:spPr>
          <a:xfrm>
            <a:off x="5081075" y="1772816"/>
            <a:ext cx="1152128" cy="36004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b="1" dirty="0" smtClean="0"/>
              <a:t>Online</a:t>
            </a:r>
          </a:p>
        </p:txBody>
      </p:sp>
      <p:sp>
        <p:nvSpPr>
          <p:cNvPr id="10" name="모서리가 둥근 직사각형 9"/>
          <p:cNvSpPr/>
          <p:nvPr/>
        </p:nvSpPr>
        <p:spPr>
          <a:xfrm>
            <a:off x="5081075" y="2924944"/>
            <a:ext cx="1152128" cy="36004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b="1" dirty="0" smtClean="0"/>
              <a:t>Offline</a:t>
            </a:r>
          </a:p>
        </p:txBody>
      </p:sp>
      <p:sp>
        <p:nvSpPr>
          <p:cNvPr id="13" name="모서리가 둥근 직사각형 12"/>
          <p:cNvSpPr/>
          <p:nvPr/>
        </p:nvSpPr>
        <p:spPr>
          <a:xfrm>
            <a:off x="5081075" y="5157192"/>
            <a:ext cx="1152128" cy="36004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b="1" dirty="0" smtClean="0"/>
              <a:t>2015</a:t>
            </a:r>
          </a:p>
        </p:txBody>
      </p:sp>
      <p:sp>
        <p:nvSpPr>
          <p:cNvPr id="2" name="TextBox 1"/>
          <p:cNvSpPr txBox="1"/>
          <p:nvPr/>
        </p:nvSpPr>
        <p:spPr>
          <a:xfrm>
            <a:off x="5081075" y="2132856"/>
            <a:ext cx="3960440" cy="769441"/>
          </a:xfrm>
          <a:prstGeom prst="rect">
            <a:avLst/>
          </a:prstGeom>
          <a:noFill/>
        </p:spPr>
        <p:txBody>
          <a:bodyPr wrap="square" rtlCol="0">
            <a:spAutoFit/>
          </a:bodyPr>
          <a:lstStyle/>
          <a:p>
            <a:r>
              <a:rPr lang="en-US" altLang="ko-KR" sz="1100" dirty="0" smtClean="0"/>
              <a:t>GS Shop / CJ O Shopping / Lotte.com / </a:t>
            </a:r>
            <a:r>
              <a:rPr lang="en-US" altLang="ko-KR" sz="1100" dirty="0" err="1" smtClean="0"/>
              <a:t>Hanssam</a:t>
            </a:r>
            <a:r>
              <a:rPr lang="en-US" altLang="ko-KR" sz="1100" dirty="0" smtClean="0"/>
              <a:t> Mall / </a:t>
            </a:r>
            <a:r>
              <a:rPr lang="en-US" altLang="ko-KR" sz="1100" dirty="0" err="1" smtClean="0"/>
              <a:t>KakaoTalk</a:t>
            </a:r>
            <a:r>
              <a:rPr lang="en-US" altLang="ko-KR" sz="1100" dirty="0" smtClean="0"/>
              <a:t> / 11th Street /Auction / </a:t>
            </a:r>
            <a:r>
              <a:rPr lang="en-US" altLang="ko-KR" sz="1100" dirty="0" err="1" smtClean="0"/>
              <a:t>Gmarket</a:t>
            </a:r>
            <a:r>
              <a:rPr lang="en-US" altLang="ko-KR" sz="1100" dirty="0" smtClean="0"/>
              <a:t> / </a:t>
            </a:r>
            <a:r>
              <a:rPr lang="en-US" altLang="ko-KR" sz="1100" dirty="0" err="1" smtClean="0"/>
              <a:t>Interpark</a:t>
            </a:r>
            <a:r>
              <a:rPr lang="en-US" altLang="ko-KR" sz="1100" dirty="0" smtClean="0"/>
              <a:t> / </a:t>
            </a:r>
            <a:r>
              <a:rPr lang="en-US" altLang="ko-KR" sz="1100" dirty="0" err="1" smtClean="0"/>
              <a:t>Itv</a:t>
            </a:r>
            <a:r>
              <a:rPr lang="en-US" altLang="ko-KR" sz="1100" dirty="0" smtClean="0"/>
              <a:t> Style / </a:t>
            </a:r>
            <a:r>
              <a:rPr lang="en-US" altLang="ko-KR" sz="1100" dirty="0" err="1" smtClean="0"/>
              <a:t>Wemakeprice</a:t>
            </a:r>
            <a:r>
              <a:rPr lang="en-US" altLang="ko-KR" sz="1100" dirty="0" smtClean="0"/>
              <a:t> /</a:t>
            </a:r>
            <a:r>
              <a:rPr lang="en-US" altLang="ko-KR" sz="1100" dirty="0" err="1" smtClean="0"/>
              <a:t>Coupang</a:t>
            </a:r>
            <a:r>
              <a:rPr lang="en-US" altLang="ko-KR" sz="1100" dirty="0" smtClean="0"/>
              <a:t> / </a:t>
            </a:r>
            <a:r>
              <a:rPr lang="en-US" altLang="ko-KR" sz="1100" dirty="0" err="1" smtClean="0"/>
              <a:t>Timon</a:t>
            </a:r>
            <a:r>
              <a:rPr lang="en-US" altLang="ko-KR" sz="1100" dirty="0" smtClean="0"/>
              <a:t> and many others online mall</a:t>
            </a:r>
          </a:p>
        </p:txBody>
      </p:sp>
      <p:sp>
        <p:nvSpPr>
          <p:cNvPr id="3" name="TextBox 2"/>
          <p:cNvSpPr txBox="1"/>
          <p:nvPr/>
        </p:nvSpPr>
        <p:spPr>
          <a:xfrm>
            <a:off x="5081076" y="3300080"/>
            <a:ext cx="4768468" cy="1785104"/>
          </a:xfrm>
          <a:prstGeom prst="rect">
            <a:avLst/>
          </a:prstGeom>
          <a:noFill/>
        </p:spPr>
        <p:txBody>
          <a:bodyPr wrap="square" rtlCol="0">
            <a:spAutoFit/>
          </a:bodyPr>
          <a:lstStyle/>
          <a:p>
            <a:r>
              <a:rPr lang="en-US" altLang="ko-KR" sz="1000" dirty="0" err="1" smtClean="0"/>
              <a:t>Lotte</a:t>
            </a:r>
            <a:r>
              <a:rPr lang="en-US" altLang="ko-KR" sz="1000" dirty="0" smtClean="0"/>
              <a:t> Department Store in </a:t>
            </a:r>
            <a:r>
              <a:rPr lang="en-US" altLang="ko-KR" sz="1000" dirty="0" err="1" smtClean="0"/>
              <a:t>Daejeon</a:t>
            </a:r>
            <a:r>
              <a:rPr lang="en-US" altLang="ko-KR" sz="1000" dirty="0" smtClean="0"/>
              <a:t>/</a:t>
            </a:r>
            <a:r>
              <a:rPr lang="en-US" altLang="ko-KR" sz="1000" dirty="0" err="1" smtClean="0"/>
              <a:t>Gyeonggi</a:t>
            </a:r>
            <a:r>
              <a:rPr lang="en-US" altLang="ko-KR" sz="1000" dirty="0" smtClean="0"/>
              <a:t>, </a:t>
            </a:r>
            <a:r>
              <a:rPr lang="en-US" altLang="ko-KR" sz="1000" dirty="0" err="1" smtClean="0"/>
              <a:t>Lotte</a:t>
            </a:r>
            <a:r>
              <a:rPr lang="en-US" altLang="ko-KR" sz="1000" dirty="0" smtClean="0"/>
              <a:t> Department Store in </a:t>
            </a:r>
            <a:r>
              <a:rPr lang="en-US" altLang="ko-KR" sz="1000" dirty="0" err="1" smtClean="0"/>
              <a:t>Busan</a:t>
            </a:r>
            <a:r>
              <a:rPr lang="en-US" altLang="ko-KR" sz="1000" dirty="0" smtClean="0"/>
              <a:t> / </a:t>
            </a:r>
            <a:r>
              <a:rPr lang="en-US" altLang="ko-KR" sz="1000" dirty="0" err="1" smtClean="0"/>
              <a:t>Gyeongnam</a:t>
            </a:r>
            <a:r>
              <a:rPr lang="en-US" altLang="ko-KR" sz="1000" dirty="0" smtClean="0"/>
              <a:t>, </a:t>
            </a:r>
            <a:r>
              <a:rPr lang="en-US" altLang="ko-KR" sz="1000" dirty="0" err="1" smtClean="0"/>
              <a:t>Lotte</a:t>
            </a:r>
            <a:r>
              <a:rPr lang="en-US" altLang="ko-KR" sz="1000" dirty="0" smtClean="0"/>
              <a:t> Department Store in </a:t>
            </a:r>
            <a:r>
              <a:rPr lang="en-US" altLang="ko-KR" sz="1000" dirty="0" err="1" smtClean="0"/>
              <a:t>Daegu</a:t>
            </a:r>
            <a:r>
              <a:rPr lang="en-US" altLang="ko-KR" sz="1000" dirty="0" smtClean="0"/>
              <a:t> / </a:t>
            </a:r>
            <a:r>
              <a:rPr lang="en-US" altLang="ko-KR" sz="1000" dirty="0" err="1" smtClean="0"/>
              <a:t>Gyeongbuk</a:t>
            </a:r>
            <a:r>
              <a:rPr lang="en-US" altLang="ko-KR" sz="1000" dirty="0" smtClean="0"/>
              <a:t>, </a:t>
            </a:r>
          </a:p>
          <a:p>
            <a:r>
              <a:rPr lang="en-US" altLang="ko-KR" sz="1000" dirty="0" smtClean="0"/>
              <a:t>Donga Department Store in </a:t>
            </a:r>
            <a:r>
              <a:rPr lang="en-US" altLang="ko-KR" sz="1000" dirty="0" err="1" smtClean="0"/>
              <a:t>Suseong</a:t>
            </a:r>
            <a:endParaRPr lang="en-US" altLang="ko-KR" sz="1000" dirty="0" smtClean="0"/>
          </a:p>
          <a:p>
            <a:r>
              <a:rPr lang="en-US" altLang="ko-KR" sz="1000" dirty="0" err="1" smtClean="0"/>
              <a:t>Daegu</a:t>
            </a:r>
            <a:r>
              <a:rPr lang="en-US" altLang="ko-KR" sz="1000" dirty="0" smtClean="0"/>
              <a:t> Plaza/Main Store and Masan/</a:t>
            </a:r>
            <a:r>
              <a:rPr lang="en-US" altLang="ko-KR" sz="1000" dirty="0" err="1" smtClean="0"/>
              <a:t>Changwon</a:t>
            </a:r>
            <a:r>
              <a:rPr lang="en-US" altLang="ko-KR" sz="1000" dirty="0" smtClean="0"/>
              <a:t> Daewoo Department Store</a:t>
            </a:r>
          </a:p>
          <a:p>
            <a:r>
              <a:rPr lang="en-US" altLang="ko-KR" sz="1000" dirty="0" err="1" smtClean="0"/>
              <a:t>Hanssem</a:t>
            </a:r>
            <a:r>
              <a:rPr lang="en-US" altLang="ko-KR" sz="1000" dirty="0" smtClean="0"/>
              <a:t>, Inc. direct store (Seoul: </a:t>
            </a:r>
            <a:r>
              <a:rPr lang="en-US" altLang="ko-KR" sz="1000" dirty="0" err="1" smtClean="0"/>
              <a:t>Gyeongneung</a:t>
            </a:r>
            <a:r>
              <a:rPr lang="en-US" altLang="ko-KR" sz="1000" dirty="0" smtClean="0"/>
              <a:t>, </a:t>
            </a:r>
            <a:r>
              <a:rPr lang="en-US" altLang="ko-KR" sz="1000" dirty="0" err="1" smtClean="0"/>
              <a:t>Bangbae</a:t>
            </a:r>
            <a:r>
              <a:rPr lang="en-US" altLang="ko-KR" sz="1000" dirty="0" smtClean="0"/>
              <a:t>, </a:t>
            </a:r>
            <a:r>
              <a:rPr lang="en-US" altLang="ko-KR" sz="1000" dirty="0" err="1" smtClean="0"/>
              <a:t>Nonhyeon</a:t>
            </a:r>
            <a:r>
              <a:rPr lang="en-US" altLang="ko-KR" sz="1000" dirty="0" smtClean="0"/>
              <a:t>, </a:t>
            </a:r>
            <a:r>
              <a:rPr lang="en-US" altLang="ko-KR" sz="1000" dirty="0" err="1" smtClean="0"/>
              <a:t>Mokdong</a:t>
            </a:r>
            <a:r>
              <a:rPr lang="en-US" altLang="ko-KR" sz="1000" dirty="0" smtClean="0"/>
              <a:t>, </a:t>
            </a:r>
            <a:r>
              <a:rPr lang="en-US" altLang="ko-KR" sz="1000" dirty="0" err="1" smtClean="0"/>
              <a:t>Jamsil</a:t>
            </a:r>
            <a:r>
              <a:rPr lang="en-US" altLang="ko-KR" sz="1000" dirty="0" smtClean="0"/>
              <a:t>, </a:t>
            </a:r>
            <a:r>
              <a:rPr lang="en-US" altLang="ko-KR" sz="1000" dirty="0" err="1" smtClean="0"/>
              <a:t>Bundang</a:t>
            </a:r>
            <a:r>
              <a:rPr lang="en-US" altLang="ko-KR" sz="1000" dirty="0" smtClean="0"/>
              <a:t>)</a:t>
            </a:r>
          </a:p>
          <a:p>
            <a:r>
              <a:rPr lang="en-US" altLang="ko-KR" sz="1000" dirty="0" smtClean="0"/>
              <a:t>(</a:t>
            </a:r>
            <a:r>
              <a:rPr lang="en-US" altLang="ko-KR" sz="1000" dirty="0" err="1" smtClean="0"/>
              <a:t>Gyeongbuk</a:t>
            </a:r>
            <a:r>
              <a:rPr lang="en-US" altLang="ko-KR" sz="1000" dirty="0" smtClean="0"/>
              <a:t>: </a:t>
            </a:r>
            <a:r>
              <a:rPr lang="en-US" altLang="ko-KR" sz="1000" dirty="0" err="1" smtClean="0"/>
              <a:t>Busan</a:t>
            </a:r>
            <a:r>
              <a:rPr lang="en-US" altLang="ko-KR" sz="1000" dirty="0" smtClean="0"/>
              <a:t> Centum, </a:t>
            </a:r>
            <a:r>
              <a:rPr lang="en-US" altLang="ko-KR" sz="1000" dirty="0" err="1" smtClean="0"/>
              <a:t>Busan</a:t>
            </a:r>
            <a:r>
              <a:rPr lang="en-US" altLang="ko-KR" sz="1000" dirty="0" smtClean="0"/>
              <a:t> </a:t>
            </a:r>
            <a:r>
              <a:rPr lang="en-US" altLang="ko-KR" sz="1000" dirty="0" err="1" smtClean="0"/>
              <a:t>Yeonsan</a:t>
            </a:r>
            <a:r>
              <a:rPr lang="en-US" altLang="ko-KR" sz="1000" dirty="0" smtClean="0"/>
              <a:t>, </a:t>
            </a:r>
            <a:r>
              <a:rPr lang="en-US" altLang="ko-KR" sz="1000" dirty="0" err="1" smtClean="0"/>
              <a:t>Daegu</a:t>
            </a:r>
            <a:r>
              <a:rPr lang="en-US" altLang="ko-KR" sz="1000" dirty="0" smtClean="0"/>
              <a:t>, </a:t>
            </a:r>
            <a:r>
              <a:rPr lang="en-US" altLang="ko-KR" sz="1000" dirty="0" err="1" smtClean="0"/>
              <a:t>Tongyoung</a:t>
            </a:r>
            <a:r>
              <a:rPr lang="en-US" altLang="ko-KR" sz="1000" dirty="0" smtClean="0"/>
              <a:t>, </a:t>
            </a:r>
            <a:r>
              <a:rPr lang="en-US" altLang="ko-KR" sz="1000" dirty="0" err="1" smtClean="0"/>
              <a:t>Gwangju</a:t>
            </a:r>
            <a:r>
              <a:rPr lang="en-US" altLang="ko-KR" sz="1000" dirty="0" smtClean="0"/>
              <a:t> </a:t>
            </a:r>
            <a:r>
              <a:rPr lang="en-US" altLang="ko-KR" sz="1000" dirty="0" err="1" smtClean="0"/>
              <a:t>Sangmu</a:t>
            </a:r>
            <a:r>
              <a:rPr lang="en-US" altLang="ko-KR" sz="1000" dirty="0" smtClean="0"/>
              <a:t>, </a:t>
            </a:r>
            <a:r>
              <a:rPr lang="en-US" altLang="ko-KR" sz="1000" dirty="0" err="1" smtClean="0"/>
              <a:t>Busan</a:t>
            </a:r>
            <a:r>
              <a:rPr lang="en-US" altLang="ko-KR" sz="1000" dirty="0" smtClean="0"/>
              <a:t> </a:t>
            </a:r>
            <a:r>
              <a:rPr lang="en-US" altLang="ko-KR" sz="1000" dirty="0" err="1" smtClean="0"/>
              <a:t>Jwacheon</a:t>
            </a:r>
            <a:r>
              <a:rPr lang="en-US" altLang="ko-KR" sz="1000" dirty="0" smtClean="0"/>
              <a:t>, </a:t>
            </a:r>
            <a:r>
              <a:rPr lang="en-US" altLang="ko-KR" sz="1000" dirty="0" err="1" smtClean="0"/>
              <a:t>Jeju</a:t>
            </a:r>
            <a:r>
              <a:rPr lang="en-US" altLang="ko-KR" sz="1000" dirty="0" smtClean="0"/>
              <a:t> central)</a:t>
            </a:r>
          </a:p>
          <a:p>
            <a:r>
              <a:rPr lang="en-US" altLang="ko-KR" sz="1000" dirty="0" smtClean="0"/>
              <a:t>10 years of business with the original wholesalers, Korean ceramics </a:t>
            </a:r>
            <a:r>
              <a:rPr lang="en-US" altLang="ko-KR" sz="1000" dirty="0" err="1" smtClean="0"/>
              <a:t>Daegu</a:t>
            </a:r>
            <a:r>
              <a:rPr lang="en-US" altLang="ko-KR" sz="1000" dirty="0" smtClean="0"/>
              <a:t> distributor/US subsidiary H&amp;H Global Korea/ </a:t>
            </a:r>
            <a:r>
              <a:rPr lang="en-US" altLang="ko-KR" sz="1000" dirty="0" err="1" smtClean="0"/>
              <a:t>Busan</a:t>
            </a:r>
            <a:r>
              <a:rPr lang="en-US" altLang="ko-KR" sz="1000" dirty="0" smtClean="0"/>
              <a:t> International Market/</a:t>
            </a:r>
            <a:r>
              <a:rPr lang="en-US" altLang="ko-KR" sz="1000" dirty="0" err="1" smtClean="0"/>
              <a:t>Gwangin</a:t>
            </a:r>
            <a:r>
              <a:rPr lang="en-US" altLang="ko-KR" sz="1000" dirty="0" smtClean="0"/>
              <a:t> Trading Company etc.</a:t>
            </a:r>
            <a:endParaRPr lang="ko-KR" altLang="en-US" sz="1000" dirty="0"/>
          </a:p>
        </p:txBody>
      </p:sp>
      <p:sp>
        <p:nvSpPr>
          <p:cNvPr id="4" name="TextBox 3"/>
          <p:cNvSpPr txBox="1"/>
          <p:nvPr/>
        </p:nvSpPr>
        <p:spPr>
          <a:xfrm>
            <a:off x="5081075" y="5489356"/>
            <a:ext cx="4491179" cy="1107996"/>
          </a:xfrm>
          <a:prstGeom prst="rect">
            <a:avLst/>
          </a:prstGeom>
          <a:noFill/>
        </p:spPr>
        <p:txBody>
          <a:bodyPr wrap="square" rtlCol="0">
            <a:spAutoFit/>
          </a:bodyPr>
          <a:lstStyle/>
          <a:p>
            <a:r>
              <a:rPr lang="en-US" altLang="ko-KR" sz="1100" dirty="0" smtClean="0"/>
              <a:t>Re-export through the largest online shopping mall in Japan</a:t>
            </a:r>
          </a:p>
          <a:p>
            <a:r>
              <a:rPr lang="en-US" altLang="ko-KR" sz="1100" dirty="0" smtClean="0"/>
              <a:t>Proceed to department stores in the overseas market in Singapore</a:t>
            </a:r>
          </a:p>
          <a:p>
            <a:r>
              <a:rPr lang="en-US" altLang="ko-KR" sz="1100" dirty="0" err="1" smtClean="0"/>
              <a:t>Hanssem</a:t>
            </a:r>
            <a:r>
              <a:rPr lang="en-US" altLang="ko-KR" sz="1100" dirty="0" smtClean="0"/>
              <a:t> Direct Store, 2 stores in Seoul / 1 store in </a:t>
            </a:r>
            <a:r>
              <a:rPr lang="en-US" altLang="ko-KR" sz="1100" dirty="0" err="1" smtClean="0"/>
              <a:t>Busan</a:t>
            </a:r>
            <a:endParaRPr lang="en-US" altLang="ko-KR" sz="1100" dirty="0" smtClean="0"/>
          </a:p>
          <a:p>
            <a:r>
              <a:rPr lang="en-US" altLang="ko-KR" sz="1100" dirty="0" smtClean="0"/>
              <a:t>Proceed to </a:t>
            </a:r>
            <a:r>
              <a:rPr lang="en-US" altLang="ko-KR" sz="1100" dirty="0" err="1" smtClean="0"/>
              <a:t>purchage</a:t>
            </a:r>
            <a:r>
              <a:rPr lang="en-US" altLang="ko-KR" sz="1100" dirty="0" smtClean="0"/>
              <a:t> </a:t>
            </a:r>
            <a:r>
              <a:rPr lang="en-US" altLang="ko-KR" sz="1100" dirty="0" err="1" smtClean="0"/>
              <a:t>Hanssem</a:t>
            </a:r>
            <a:r>
              <a:rPr lang="en-US" altLang="ko-KR" sz="1100" dirty="0" smtClean="0"/>
              <a:t> agencies in Korea</a:t>
            </a:r>
          </a:p>
          <a:p>
            <a:r>
              <a:rPr lang="en-US" altLang="ko-KR" sz="1100" dirty="0" smtClean="0"/>
              <a:t>Proceed to enter Hyundai Department Store and </a:t>
            </a:r>
            <a:r>
              <a:rPr lang="en-US" altLang="ko-KR" sz="1100" dirty="0" err="1" smtClean="0"/>
              <a:t>Shinsegae</a:t>
            </a:r>
            <a:r>
              <a:rPr lang="en-US" altLang="ko-KR" sz="1100" dirty="0" smtClean="0"/>
              <a:t> Department Store</a:t>
            </a:r>
            <a:endParaRPr lang="ko-KR" altLang="en-US" sz="1100" dirty="0"/>
          </a:p>
        </p:txBody>
      </p:sp>
      <p:sp>
        <p:nvSpPr>
          <p:cNvPr id="6" name="직사각형 5"/>
          <p:cNvSpPr/>
          <p:nvPr/>
        </p:nvSpPr>
        <p:spPr>
          <a:xfrm>
            <a:off x="848544" y="2708920"/>
            <a:ext cx="1152128"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1784648" y="3933056"/>
            <a:ext cx="1368151" cy="246221"/>
          </a:xfrm>
          <a:prstGeom prst="rect">
            <a:avLst/>
          </a:prstGeom>
          <a:noFill/>
        </p:spPr>
        <p:txBody>
          <a:bodyPr wrap="square" rtlCol="0">
            <a:spAutoFit/>
          </a:bodyPr>
          <a:lstStyle/>
          <a:p>
            <a:pPr>
              <a:lnSpc>
                <a:spcPts val="1200"/>
              </a:lnSpc>
            </a:pPr>
            <a:r>
              <a:rPr lang="en-US" sz="1000" b="1" spc="-60" dirty="0" smtClean="0">
                <a:solidFill>
                  <a:schemeClr val="bg1"/>
                </a:solidFill>
              </a:rPr>
              <a:t>Stable sales structure</a:t>
            </a:r>
            <a:endParaRPr lang="en-US" sz="1000" b="1" spc="-60" dirty="0">
              <a:solidFill>
                <a:schemeClr val="bg1"/>
              </a:solidFill>
            </a:endParaRPr>
          </a:p>
        </p:txBody>
      </p:sp>
      <p:sp>
        <p:nvSpPr>
          <p:cNvPr id="18" name="TextBox 17"/>
          <p:cNvSpPr txBox="1"/>
          <p:nvPr/>
        </p:nvSpPr>
        <p:spPr>
          <a:xfrm>
            <a:off x="900000" y="4401979"/>
            <a:ext cx="1068688" cy="323165"/>
          </a:xfrm>
          <a:prstGeom prst="rect">
            <a:avLst/>
          </a:prstGeom>
          <a:noFill/>
        </p:spPr>
        <p:txBody>
          <a:bodyPr wrap="square" rtlCol="0">
            <a:spAutoFit/>
          </a:bodyPr>
          <a:lstStyle/>
          <a:p>
            <a:r>
              <a:rPr lang="en-US" sz="1500" b="1" spc="-150" dirty="0" smtClean="0"/>
              <a:t>Wholesaler</a:t>
            </a:r>
            <a:endParaRPr lang="en-US" sz="1500" b="1" spc="-150" dirty="0"/>
          </a:p>
        </p:txBody>
      </p:sp>
      <p:sp>
        <p:nvSpPr>
          <p:cNvPr id="22" name="모서리가 둥근 직사각형 21"/>
          <p:cNvSpPr/>
          <p:nvPr/>
        </p:nvSpPr>
        <p:spPr>
          <a:xfrm>
            <a:off x="468000" y="901169"/>
            <a:ext cx="9104254" cy="511607"/>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p:cNvSpPr txBox="1"/>
          <p:nvPr/>
        </p:nvSpPr>
        <p:spPr>
          <a:xfrm>
            <a:off x="3080792" y="4392106"/>
            <a:ext cx="840121" cy="477054"/>
          </a:xfrm>
          <a:prstGeom prst="rect">
            <a:avLst/>
          </a:prstGeom>
          <a:noFill/>
        </p:spPr>
        <p:txBody>
          <a:bodyPr wrap="square" rtlCol="0">
            <a:spAutoFit/>
          </a:bodyPr>
          <a:lstStyle/>
          <a:p>
            <a:pPr algn="ctr">
              <a:lnSpc>
                <a:spcPts val="1500"/>
              </a:lnSpc>
            </a:pPr>
            <a:r>
              <a:rPr lang="en-US" sz="1600" b="1" dirty="0" smtClean="0"/>
              <a:t>Direct</a:t>
            </a:r>
          </a:p>
          <a:p>
            <a:pPr algn="ctr">
              <a:lnSpc>
                <a:spcPts val="1500"/>
              </a:lnSpc>
            </a:pPr>
            <a:r>
              <a:rPr lang="en-US" sz="1600" b="1" dirty="0" smtClean="0"/>
              <a:t>store</a:t>
            </a:r>
            <a:endParaRPr lang="en-US" b="1" dirty="0" smtClean="0"/>
          </a:p>
        </p:txBody>
      </p:sp>
      <p:sp>
        <p:nvSpPr>
          <p:cNvPr id="20" name="TextBox 19"/>
          <p:cNvSpPr txBox="1"/>
          <p:nvPr/>
        </p:nvSpPr>
        <p:spPr>
          <a:xfrm>
            <a:off x="2124000" y="3060000"/>
            <a:ext cx="714963" cy="338554"/>
          </a:xfrm>
          <a:prstGeom prst="rect">
            <a:avLst/>
          </a:prstGeom>
          <a:noFill/>
        </p:spPr>
        <p:txBody>
          <a:bodyPr wrap="square" rtlCol="0">
            <a:spAutoFit/>
          </a:bodyPr>
          <a:lstStyle/>
          <a:p>
            <a:r>
              <a:rPr lang="en-US" sz="1600" b="1" dirty="0" err="1" smtClean="0"/>
              <a:t>Oline</a:t>
            </a:r>
            <a:endParaRPr lang="en-US" b="1" dirty="0" smtClean="0"/>
          </a:p>
        </p:txBody>
      </p:sp>
      <p:sp>
        <p:nvSpPr>
          <p:cNvPr id="12" name="TextBox 11"/>
          <p:cNvSpPr txBox="1"/>
          <p:nvPr/>
        </p:nvSpPr>
        <p:spPr>
          <a:xfrm>
            <a:off x="416496" y="412502"/>
            <a:ext cx="9143785" cy="1000274"/>
          </a:xfrm>
          <a:prstGeom prst="rect">
            <a:avLst/>
          </a:prstGeom>
          <a:noFill/>
        </p:spPr>
        <p:txBody>
          <a:bodyPr wrap="none" rtlCol="0">
            <a:spAutoFit/>
          </a:bodyPr>
          <a:lstStyle/>
          <a:p>
            <a:r>
              <a:rPr lang="en-US" altLang="ko-KR" sz="3000" spc="-150" dirty="0" smtClean="0"/>
              <a:t>Stable online/offline sales distribution network</a:t>
            </a:r>
          </a:p>
          <a:p>
            <a:r>
              <a:rPr lang="en-US" altLang="ko-KR" sz="2900" b="1" spc="-180" dirty="0" smtClean="0">
                <a:solidFill>
                  <a:srgbClr val="002060"/>
                </a:solidFill>
              </a:rPr>
              <a:t> Operate 20 direct stores in 2016 and export to overseas!</a:t>
            </a:r>
            <a:endParaRPr lang="ko-KR" altLang="en-US" sz="2900" b="1" spc="-180"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97" y="142853"/>
            <a:ext cx="9635202" cy="667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9024966" y="142852"/>
            <a:ext cx="707245" cy="253916"/>
          </a:xfrm>
          <a:prstGeom prst="rect">
            <a:avLst/>
          </a:prstGeom>
          <a:noFill/>
        </p:spPr>
        <p:txBody>
          <a:bodyPr wrap="none" rtlCol="0">
            <a:spAutoFit/>
          </a:bodyPr>
          <a:lstStyle/>
          <a:p>
            <a:r>
              <a:rPr lang="en-US" altLang="ko-KR" sz="1050" b="1" dirty="0" smtClean="0">
                <a:solidFill>
                  <a:schemeClr val="bg1">
                    <a:lumMod val="65000"/>
                  </a:schemeClr>
                </a:solidFill>
                <a:latin typeface="+mj-lt"/>
              </a:rPr>
              <a:t>09 page</a:t>
            </a:r>
            <a:endParaRPr lang="ko-KR" altLang="en-US" sz="1050" b="1" dirty="0">
              <a:solidFill>
                <a:schemeClr val="bg1">
                  <a:lumMod val="65000"/>
                </a:schemeClr>
              </a:solidFill>
              <a:latin typeface="+mj-lt"/>
            </a:endParaRPr>
          </a:p>
        </p:txBody>
      </p:sp>
      <p:sp>
        <p:nvSpPr>
          <p:cNvPr id="18" name="TextBox 17"/>
          <p:cNvSpPr txBox="1"/>
          <p:nvPr/>
        </p:nvSpPr>
        <p:spPr>
          <a:xfrm>
            <a:off x="378622" y="142852"/>
            <a:ext cx="873957" cy="253916"/>
          </a:xfrm>
          <a:prstGeom prst="rect">
            <a:avLst/>
          </a:prstGeom>
          <a:noFill/>
        </p:spPr>
        <p:txBody>
          <a:bodyPr wrap="none" rtlCol="0">
            <a:spAutoFit/>
          </a:bodyPr>
          <a:lstStyle/>
          <a:p>
            <a:r>
              <a:rPr lang="en-US" altLang="ko-KR" sz="1050" b="1" dirty="0" smtClean="0">
                <a:latin typeface="+mj-lt"/>
              </a:rPr>
              <a:t>MAZUOKA</a:t>
            </a:r>
            <a:endParaRPr lang="ko-KR" altLang="en-US" sz="1050" b="1" dirty="0">
              <a:latin typeface="+mj-lt"/>
            </a:endParaRPr>
          </a:p>
        </p:txBody>
      </p:sp>
      <p:sp>
        <p:nvSpPr>
          <p:cNvPr id="10" name="TextBox 9"/>
          <p:cNvSpPr txBox="1"/>
          <p:nvPr/>
        </p:nvSpPr>
        <p:spPr>
          <a:xfrm>
            <a:off x="2147526" y="6264696"/>
            <a:ext cx="1725354" cy="404664"/>
          </a:xfrm>
          <a:prstGeom prst="rect">
            <a:avLst/>
          </a:prstGeom>
          <a:noFill/>
        </p:spPr>
        <p:txBody>
          <a:bodyPr wrap="square" rtlCol="0">
            <a:spAutoFit/>
          </a:bodyPr>
          <a:lstStyle/>
          <a:p>
            <a:pPr algn="ctr"/>
            <a:r>
              <a:rPr lang="en-US" sz="1000" b="1" dirty="0" smtClean="0">
                <a:solidFill>
                  <a:schemeClr val="tx1">
                    <a:lumMod val="50000"/>
                    <a:lumOff val="50000"/>
                  </a:schemeClr>
                </a:solidFill>
                <a:latin typeface="+mj-lt"/>
              </a:rPr>
              <a:t>Social, open market </a:t>
            </a:r>
          </a:p>
          <a:p>
            <a:pPr algn="ctr"/>
            <a:r>
              <a:rPr lang="en-US" sz="1000" b="1" dirty="0" smtClean="0">
                <a:solidFill>
                  <a:schemeClr val="tx1">
                    <a:lumMod val="50000"/>
                    <a:lumOff val="50000"/>
                  </a:schemeClr>
                </a:solidFill>
                <a:latin typeface="+mj-lt"/>
              </a:rPr>
              <a:t>and other online malls</a:t>
            </a:r>
            <a:endParaRPr lang="en-US" sz="1000" b="1" dirty="0">
              <a:solidFill>
                <a:schemeClr val="tx1">
                  <a:lumMod val="50000"/>
                  <a:lumOff val="50000"/>
                </a:schemeClr>
              </a:solidFill>
              <a:latin typeface="+mj-lt"/>
            </a:endParaRPr>
          </a:p>
        </p:txBody>
      </p:sp>
      <p:sp>
        <p:nvSpPr>
          <p:cNvPr id="12" name="TextBox 11"/>
          <p:cNvSpPr txBox="1"/>
          <p:nvPr/>
        </p:nvSpPr>
        <p:spPr>
          <a:xfrm>
            <a:off x="4232920" y="6259378"/>
            <a:ext cx="1872208" cy="553998"/>
          </a:xfrm>
          <a:prstGeom prst="rect">
            <a:avLst/>
          </a:prstGeom>
          <a:noFill/>
        </p:spPr>
        <p:txBody>
          <a:bodyPr wrap="square" rtlCol="0">
            <a:spAutoFit/>
          </a:bodyPr>
          <a:lstStyle/>
          <a:p>
            <a:r>
              <a:rPr lang="en-US" sz="1000" b="1" dirty="0" smtClean="0">
                <a:solidFill>
                  <a:schemeClr val="tx1">
                    <a:lumMod val="50000"/>
                    <a:lumOff val="50000"/>
                  </a:schemeClr>
                </a:solidFill>
                <a:latin typeface="+mj-lt"/>
              </a:rPr>
              <a:t>Nationwide Wholesaler/department stores/ </a:t>
            </a:r>
            <a:r>
              <a:rPr lang="en-US" sz="1000" b="1" dirty="0" err="1" smtClean="0">
                <a:solidFill>
                  <a:schemeClr val="tx1">
                    <a:lumMod val="50000"/>
                    <a:lumOff val="50000"/>
                  </a:schemeClr>
                </a:solidFill>
                <a:latin typeface="+mj-lt"/>
              </a:rPr>
              <a:t>Hanssem</a:t>
            </a:r>
            <a:r>
              <a:rPr lang="en-US" sz="1000" b="1" dirty="0" smtClean="0">
                <a:solidFill>
                  <a:schemeClr val="tx1">
                    <a:lumMod val="50000"/>
                    <a:lumOff val="50000"/>
                  </a:schemeClr>
                </a:solidFill>
                <a:latin typeface="+mj-lt"/>
              </a:rPr>
              <a:t> direct stores</a:t>
            </a:r>
            <a:endParaRPr lang="en-US" sz="1000" b="1" dirty="0">
              <a:solidFill>
                <a:schemeClr val="tx1">
                  <a:lumMod val="50000"/>
                  <a:lumOff val="50000"/>
                </a:schemeClr>
              </a:solidFill>
              <a:latin typeface="+mj-lt"/>
            </a:endParaRPr>
          </a:p>
        </p:txBody>
      </p:sp>
      <p:sp>
        <p:nvSpPr>
          <p:cNvPr id="13" name="TextBox 12"/>
          <p:cNvSpPr txBox="1"/>
          <p:nvPr/>
        </p:nvSpPr>
        <p:spPr>
          <a:xfrm>
            <a:off x="7401272" y="6330225"/>
            <a:ext cx="1008112" cy="246221"/>
          </a:xfrm>
          <a:prstGeom prst="rect">
            <a:avLst/>
          </a:prstGeom>
          <a:noFill/>
        </p:spPr>
        <p:txBody>
          <a:bodyPr wrap="square" rtlCol="0">
            <a:spAutoFit/>
          </a:bodyPr>
          <a:lstStyle/>
          <a:p>
            <a:r>
              <a:rPr lang="en-US" sz="1000" b="1" dirty="0" smtClean="0">
                <a:solidFill>
                  <a:schemeClr val="tx1">
                    <a:lumMod val="50000"/>
                    <a:lumOff val="50000"/>
                  </a:schemeClr>
                </a:solidFill>
                <a:latin typeface="+mj-lt"/>
              </a:rPr>
              <a:t>Total sales</a:t>
            </a:r>
            <a:endParaRPr lang="en-US" sz="1000" b="1" dirty="0">
              <a:solidFill>
                <a:schemeClr val="tx1">
                  <a:lumMod val="50000"/>
                  <a:lumOff val="50000"/>
                </a:schemeClr>
              </a:solidFill>
              <a:latin typeface="+mj-lt"/>
            </a:endParaRPr>
          </a:p>
        </p:txBody>
      </p:sp>
      <p:sp>
        <p:nvSpPr>
          <p:cNvPr id="14" name="TextBox 13"/>
          <p:cNvSpPr txBox="1"/>
          <p:nvPr/>
        </p:nvSpPr>
        <p:spPr>
          <a:xfrm>
            <a:off x="720000" y="3924000"/>
            <a:ext cx="1062339" cy="461665"/>
          </a:xfrm>
          <a:prstGeom prst="rect">
            <a:avLst/>
          </a:prstGeom>
          <a:noFill/>
        </p:spPr>
        <p:txBody>
          <a:bodyPr wrap="square" rtlCol="0">
            <a:spAutoFit/>
          </a:bodyPr>
          <a:lstStyle/>
          <a:p>
            <a:pPr algn="ctr"/>
            <a:r>
              <a:rPr lang="en-US" sz="800" b="1" dirty="0" smtClean="0">
                <a:solidFill>
                  <a:srgbClr val="FF3300"/>
                </a:solidFill>
                <a:latin typeface="+mj-lt"/>
              </a:rPr>
              <a:t>Increased sales</a:t>
            </a:r>
          </a:p>
          <a:p>
            <a:pPr algn="ctr"/>
            <a:r>
              <a:rPr lang="en-US" sz="800" b="1" dirty="0" smtClean="0">
                <a:solidFill>
                  <a:srgbClr val="FF3300"/>
                </a:solidFill>
                <a:latin typeface="+mj-lt"/>
              </a:rPr>
              <a:t>of 800 million</a:t>
            </a:r>
          </a:p>
          <a:p>
            <a:pPr algn="ctr"/>
            <a:r>
              <a:rPr lang="en-US" sz="800" b="1" dirty="0" smtClean="0">
                <a:solidFill>
                  <a:srgbClr val="FF3300"/>
                </a:solidFill>
                <a:latin typeface="+mj-lt"/>
              </a:rPr>
              <a:t>in 6 months</a:t>
            </a:r>
            <a:endParaRPr lang="en-US" sz="800" b="1" dirty="0">
              <a:solidFill>
                <a:srgbClr val="FF3300"/>
              </a:solidFill>
              <a:latin typeface="+mj-lt"/>
            </a:endParaRPr>
          </a:p>
        </p:txBody>
      </p:sp>
      <p:sp>
        <p:nvSpPr>
          <p:cNvPr id="15" name="TextBox 14"/>
          <p:cNvSpPr txBox="1"/>
          <p:nvPr/>
        </p:nvSpPr>
        <p:spPr>
          <a:xfrm>
            <a:off x="2867606" y="3892986"/>
            <a:ext cx="1005274" cy="400110"/>
          </a:xfrm>
          <a:prstGeom prst="rect">
            <a:avLst/>
          </a:prstGeom>
          <a:noFill/>
        </p:spPr>
        <p:txBody>
          <a:bodyPr wrap="square" rtlCol="0">
            <a:spAutoFit/>
          </a:bodyPr>
          <a:lstStyle/>
          <a:p>
            <a:pPr algn="ctr"/>
            <a:r>
              <a:rPr lang="en-US" sz="1000" b="1" dirty="0" smtClean="0">
                <a:solidFill>
                  <a:srgbClr val="FF3300"/>
                </a:solidFill>
                <a:latin typeface="+mj-lt"/>
              </a:rPr>
              <a:t>Sold 10000 </a:t>
            </a:r>
          </a:p>
          <a:p>
            <a:pPr algn="ctr"/>
            <a:r>
              <a:rPr lang="en-US" sz="1000" b="1" dirty="0" smtClean="0">
                <a:solidFill>
                  <a:srgbClr val="FF3300"/>
                </a:solidFill>
                <a:latin typeface="+mj-lt"/>
              </a:rPr>
              <a:t>Home sets</a:t>
            </a:r>
            <a:endParaRPr lang="en-US" sz="1000" b="1" dirty="0">
              <a:solidFill>
                <a:srgbClr val="FF3300"/>
              </a:solidFill>
              <a:latin typeface="+mj-lt"/>
            </a:endParaRPr>
          </a:p>
        </p:txBody>
      </p:sp>
      <p:sp>
        <p:nvSpPr>
          <p:cNvPr id="17" name="TextBox 16"/>
          <p:cNvSpPr txBox="1"/>
          <p:nvPr/>
        </p:nvSpPr>
        <p:spPr>
          <a:xfrm>
            <a:off x="4680000" y="3739098"/>
            <a:ext cx="1080120" cy="553998"/>
          </a:xfrm>
          <a:prstGeom prst="rect">
            <a:avLst/>
          </a:prstGeom>
          <a:noFill/>
        </p:spPr>
        <p:txBody>
          <a:bodyPr wrap="square" rtlCol="0">
            <a:spAutoFit/>
          </a:bodyPr>
          <a:lstStyle/>
          <a:p>
            <a:pPr algn="ctr"/>
            <a:r>
              <a:rPr lang="en-US" sz="1000" b="1" dirty="0" smtClean="0">
                <a:solidFill>
                  <a:srgbClr val="FF3300"/>
                </a:solidFill>
                <a:latin typeface="+mj-lt"/>
              </a:rPr>
              <a:t>7 more</a:t>
            </a:r>
          </a:p>
          <a:p>
            <a:pPr algn="ctr"/>
            <a:r>
              <a:rPr lang="en-US" sz="1000" b="1" dirty="0" smtClean="0">
                <a:solidFill>
                  <a:srgbClr val="FF3300"/>
                </a:solidFill>
                <a:latin typeface="+mj-lt"/>
              </a:rPr>
              <a:t>direct stores</a:t>
            </a:r>
          </a:p>
          <a:p>
            <a:pPr algn="ctr"/>
            <a:r>
              <a:rPr lang="en-US" sz="1000" b="1" dirty="0" smtClean="0">
                <a:solidFill>
                  <a:srgbClr val="FF3300"/>
                </a:solidFill>
                <a:latin typeface="+mj-lt"/>
              </a:rPr>
              <a:t>nationwide</a:t>
            </a:r>
            <a:endParaRPr lang="en-US" sz="1000" b="1" dirty="0">
              <a:solidFill>
                <a:srgbClr val="FF3300"/>
              </a:solidFill>
              <a:latin typeface="+mj-lt"/>
            </a:endParaRPr>
          </a:p>
        </p:txBody>
      </p:sp>
      <p:sp>
        <p:nvSpPr>
          <p:cNvPr id="19" name="TextBox 18"/>
          <p:cNvSpPr txBox="1"/>
          <p:nvPr/>
        </p:nvSpPr>
        <p:spPr>
          <a:xfrm>
            <a:off x="7905328" y="2705145"/>
            <a:ext cx="1103785" cy="507831"/>
          </a:xfrm>
          <a:prstGeom prst="rect">
            <a:avLst/>
          </a:prstGeom>
          <a:noFill/>
        </p:spPr>
        <p:txBody>
          <a:bodyPr wrap="square" rtlCol="0">
            <a:spAutoFit/>
          </a:bodyPr>
          <a:lstStyle/>
          <a:p>
            <a:pPr algn="ctr"/>
            <a:r>
              <a:rPr lang="en-US" sz="900" b="1" dirty="0" smtClean="0">
                <a:solidFill>
                  <a:srgbClr val="FF3300"/>
                </a:solidFill>
                <a:latin typeface="+mj-lt"/>
              </a:rPr>
              <a:t>150% growth</a:t>
            </a:r>
          </a:p>
          <a:p>
            <a:pPr algn="ctr"/>
            <a:r>
              <a:rPr lang="en-US" sz="900" b="1" dirty="0" smtClean="0">
                <a:solidFill>
                  <a:srgbClr val="FF3300"/>
                </a:solidFill>
                <a:latin typeface="+mj-lt"/>
              </a:rPr>
              <a:t>compared to</a:t>
            </a:r>
          </a:p>
          <a:p>
            <a:pPr algn="ctr"/>
            <a:r>
              <a:rPr lang="en-US" sz="900" b="1" dirty="0" smtClean="0">
                <a:solidFill>
                  <a:srgbClr val="FF3300"/>
                </a:solidFill>
                <a:latin typeface="+mj-lt"/>
              </a:rPr>
              <a:t>last years sales</a:t>
            </a:r>
            <a:endParaRPr lang="en-US" sz="900" b="1" dirty="0">
              <a:solidFill>
                <a:srgbClr val="FF3300"/>
              </a:solidFill>
              <a:latin typeface="+mj-lt"/>
            </a:endParaRPr>
          </a:p>
        </p:txBody>
      </p:sp>
      <p:sp>
        <p:nvSpPr>
          <p:cNvPr id="22" name="TextBox 21"/>
          <p:cNvSpPr txBox="1"/>
          <p:nvPr/>
        </p:nvSpPr>
        <p:spPr>
          <a:xfrm>
            <a:off x="738662" y="2682000"/>
            <a:ext cx="1478034" cy="292388"/>
          </a:xfrm>
          <a:prstGeom prst="rect">
            <a:avLst/>
          </a:prstGeom>
          <a:noFill/>
        </p:spPr>
        <p:txBody>
          <a:bodyPr wrap="square" rtlCol="0">
            <a:spAutoFit/>
          </a:bodyPr>
          <a:lstStyle/>
          <a:p>
            <a:r>
              <a:rPr lang="en-US" sz="1300" b="1" dirty="0" smtClean="0">
                <a:solidFill>
                  <a:schemeClr val="bg1"/>
                </a:solidFill>
                <a:latin typeface="+mj-lt"/>
              </a:rPr>
              <a:t>Increasing trend</a:t>
            </a:r>
            <a:endParaRPr lang="en-US" sz="1300" b="1" dirty="0">
              <a:solidFill>
                <a:schemeClr val="bg1"/>
              </a:solidFill>
              <a:latin typeface="+mj-lt"/>
            </a:endParaRPr>
          </a:p>
        </p:txBody>
      </p:sp>
      <p:sp>
        <p:nvSpPr>
          <p:cNvPr id="9" name="TextBox 8"/>
          <p:cNvSpPr txBox="1"/>
          <p:nvPr/>
        </p:nvSpPr>
        <p:spPr>
          <a:xfrm>
            <a:off x="2216696" y="2636912"/>
            <a:ext cx="2664296" cy="461665"/>
          </a:xfrm>
          <a:prstGeom prst="rect">
            <a:avLst/>
          </a:prstGeom>
          <a:noFill/>
        </p:spPr>
        <p:txBody>
          <a:bodyPr wrap="square" rtlCol="0">
            <a:spAutoFit/>
          </a:bodyPr>
          <a:lstStyle/>
          <a:p>
            <a:r>
              <a:rPr lang="en-US" sz="1200" b="1" dirty="0" err="1" smtClean="0">
                <a:solidFill>
                  <a:schemeClr val="tx1">
                    <a:lumMod val="50000"/>
                    <a:lumOff val="50000"/>
                  </a:schemeClr>
                </a:solidFill>
                <a:latin typeface="+mj-lt"/>
              </a:rPr>
              <a:t>Mazuoka</a:t>
            </a:r>
            <a:r>
              <a:rPr lang="en-US" sz="1200" b="1" dirty="0" smtClean="0">
                <a:solidFill>
                  <a:schemeClr val="tx1">
                    <a:lumMod val="50000"/>
                    <a:lumOff val="50000"/>
                  </a:schemeClr>
                </a:solidFill>
                <a:latin typeface="+mj-lt"/>
              </a:rPr>
              <a:t> is growing continuously. </a:t>
            </a:r>
          </a:p>
          <a:p>
            <a:r>
              <a:rPr lang="en-US" sz="1200" b="1" dirty="0" smtClean="0">
                <a:solidFill>
                  <a:schemeClr val="tx1">
                    <a:lumMod val="50000"/>
                    <a:lumOff val="50000"/>
                  </a:schemeClr>
                </a:solidFill>
                <a:latin typeface="+mj-lt"/>
              </a:rPr>
              <a:t>It is ongoing. </a:t>
            </a:r>
            <a:endParaRPr lang="en-US" sz="1200" b="1" dirty="0">
              <a:solidFill>
                <a:schemeClr val="tx1">
                  <a:lumMod val="50000"/>
                  <a:lumOff val="50000"/>
                </a:schemeClr>
              </a:solidFill>
              <a:latin typeface="+mj-lt"/>
            </a:endParaRPr>
          </a:p>
        </p:txBody>
      </p:sp>
      <p:sp>
        <p:nvSpPr>
          <p:cNvPr id="24" name="TextBox 23"/>
          <p:cNvSpPr txBox="1"/>
          <p:nvPr/>
        </p:nvSpPr>
        <p:spPr>
          <a:xfrm>
            <a:off x="272480" y="548680"/>
            <a:ext cx="8424936" cy="1261884"/>
          </a:xfrm>
          <a:prstGeom prst="rect">
            <a:avLst/>
          </a:prstGeom>
          <a:noFill/>
        </p:spPr>
        <p:txBody>
          <a:bodyPr wrap="square" rtlCol="0">
            <a:spAutoFit/>
          </a:bodyPr>
          <a:lstStyle/>
          <a:p>
            <a:r>
              <a:rPr lang="en-US" altLang="ko-KR" sz="2400" spc="-150" dirty="0" smtClean="0">
                <a:solidFill>
                  <a:schemeClr val="tx1">
                    <a:lumMod val="95000"/>
                    <a:lumOff val="5000"/>
                  </a:schemeClr>
                </a:solidFill>
                <a:latin typeface="+mj-lt"/>
                <a:ea typeface="나눔바른고딕 Light" pitchFamily="50" charset="-127"/>
              </a:rPr>
              <a:t> Among </a:t>
            </a:r>
            <a:r>
              <a:rPr lang="en-US" altLang="ko-KR" sz="2400" spc="-150" dirty="0" err="1" smtClean="0">
                <a:solidFill>
                  <a:schemeClr val="tx1">
                    <a:lumMod val="95000"/>
                    <a:lumOff val="5000"/>
                  </a:schemeClr>
                </a:solidFill>
                <a:latin typeface="+mj-lt"/>
                <a:ea typeface="나눔바른고딕 Light" pitchFamily="50" charset="-127"/>
              </a:rPr>
              <a:t>ZwiebelMuster</a:t>
            </a:r>
            <a:r>
              <a:rPr lang="en-US" altLang="ko-KR" sz="2400" spc="-150" dirty="0" smtClean="0">
                <a:solidFill>
                  <a:schemeClr val="tx1">
                    <a:lumMod val="95000"/>
                    <a:lumOff val="5000"/>
                  </a:schemeClr>
                </a:solidFill>
                <a:latin typeface="+mj-lt"/>
                <a:ea typeface="나눔바른고딕 Light" pitchFamily="50" charset="-127"/>
              </a:rPr>
              <a:t> </a:t>
            </a:r>
            <a:r>
              <a:rPr lang="en-US" altLang="ko-KR" sz="2400" spc="-150" dirty="0">
                <a:solidFill>
                  <a:schemeClr val="tx1">
                    <a:lumMod val="95000"/>
                    <a:lumOff val="5000"/>
                  </a:schemeClr>
                </a:solidFill>
                <a:latin typeface="+mj-lt"/>
                <a:ea typeface="나눔바른고딕 Light" pitchFamily="50" charset="-127"/>
              </a:rPr>
              <a:t>products </a:t>
            </a:r>
            <a:endParaRPr lang="en-US" altLang="ko-KR" sz="2400" spc="-150" dirty="0" smtClean="0">
              <a:solidFill>
                <a:schemeClr val="tx1">
                  <a:lumMod val="95000"/>
                  <a:lumOff val="5000"/>
                </a:schemeClr>
              </a:solidFill>
              <a:latin typeface="+mj-lt"/>
              <a:ea typeface="나눔바른고딕 Light" pitchFamily="50" charset="-127"/>
            </a:endParaRPr>
          </a:p>
          <a:p>
            <a:r>
              <a:rPr lang="en-US" altLang="ko-KR" sz="2800" b="1" spc="-150" dirty="0">
                <a:solidFill>
                  <a:srgbClr val="002060"/>
                </a:solidFill>
                <a:latin typeface="+mj-lt"/>
                <a:ea typeface="나눔바른고딕" pitchFamily="50" charset="-127"/>
              </a:rPr>
              <a:t>“Dominant in domestic sales volume</a:t>
            </a:r>
            <a:r>
              <a:rPr lang="en-US" altLang="ko-KR" sz="2800" b="1" spc="-150" dirty="0" smtClean="0">
                <a:solidFill>
                  <a:srgbClr val="002060"/>
                </a:solidFill>
                <a:latin typeface="+mj-lt"/>
                <a:ea typeface="나눔바른고딕" pitchFamily="50" charset="-127"/>
              </a:rPr>
              <a:t>”</a:t>
            </a:r>
            <a:r>
              <a:rPr lang="en-US" altLang="ko-KR" sz="2800" spc="-150" dirty="0">
                <a:solidFill>
                  <a:srgbClr val="002060"/>
                </a:solidFill>
                <a:latin typeface="+mj-lt"/>
                <a:ea typeface="나눔바른고딕" pitchFamily="50" charset="-127"/>
              </a:rPr>
              <a:t> </a:t>
            </a:r>
            <a:r>
              <a:rPr lang="en-US" altLang="ko-KR" sz="2800" spc="-150" dirty="0" err="1">
                <a:solidFill>
                  <a:srgbClr val="002060"/>
                </a:solidFill>
                <a:latin typeface="+mj-lt"/>
                <a:ea typeface="나눔바른고딕" pitchFamily="50" charset="-127"/>
              </a:rPr>
              <a:t>Mazuoka</a:t>
            </a:r>
            <a:r>
              <a:rPr lang="en-US" altLang="ko-KR" sz="2800" spc="-150" dirty="0">
                <a:solidFill>
                  <a:srgbClr val="002060"/>
                </a:solidFill>
                <a:latin typeface="+mj-lt"/>
                <a:ea typeface="나눔바른고딕" pitchFamily="50" charset="-127"/>
              </a:rPr>
              <a:t> Brand</a:t>
            </a:r>
            <a:r>
              <a:rPr lang="en-US" altLang="ko-KR" sz="2800" spc="-150" dirty="0" smtClean="0">
                <a:solidFill>
                  <a:srgbClr val="002060"/>
                </a:solidFill>
                <a:latin typeface="+mj-lt"/>
                <a:ea typeface="나눔바른고딕" pitchFamily="50" charset="-127"/>
              </a:rPr>
              <a:t>!</a:t>
            </a:r>
            <a:endParaRPr lang="en-US" altLang="ko-KR" sz="2400" spc="-150" dirty="0" smtClean="0">
              <a:solidFill>
                <a:srgbClr val="FF0000"/>
              </a:solidFill>
              <a:latin typeface="+mj-lt"/>
              <a:ea typeface="나눔바른고딕 Light" pitchFamily="50" charset="-127"/>
            </a:endParaRPr>
          </a:p>
          <a:p>
            <a:r>
              <a:rPr lang="en-US" altLang="ko-KR" sz="2400" spc="-150" dirty="0" smtClean="0">
                <a:solidFill>
                  <a:srgbClr val="FF0000"/>
                </a:solidFill>
                <a:latin typeface="+mj-lt"/>
                <a:ea typeface="나눔바른고딕 Light" pitchFamily="50" charset="-127"/>
              </a:rPr>
              <a:t>  Domestic </a:t>
            </a:r>
            <a:r>
              <a:rPr lang="en-US" altLang="ko-KR" sz="2400" spc="-150" dirty="0">
                <a:solidFill>
                  <a:srgbClr val="FF0000"/>
                </a:solidFill>
                <a:latin typeface="+mj-lt"/>
                <a:ea typeface="나눔바른고딕 Light" pitchFamily="50" charset="-127"/>
              </a:rPr>
              <a:t>online MD approved sales effect!</a:t>
            </a:r>
            <a:endParaRPr lang="ko-KR" altLang="en-US" sz="2400" spc="-150" dirty="0">
              <a:solidFill>
                <a:srgbClr val="FF0000"/>
              </a:solidFill>
              <a:latin typeface="+mj-lt"/>
              <a:ea typeface="나눔바른고딕 Light" pitchFamily="50" charset="-127"/>
            </a:endParaRPr>
          </a:p>
        </p:txBody>
      </p:sp>
    </p:spTree>
    <p:extLst>
      <p:ext uri="{BB962C8B-B14F-4D97-AF65-F5344CB8AC3E}">
        <p14:creationId xmlns:p14="http://schemas.microsoft.com/office/powerpoint/2010/main" val="4111771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881</Words>
  <Application>Microsoft Office PowerPoint</Application>
  <PresentationFormat>A4 용지(210x297mm)</PresentationFormat>
  <Paragraphs>159</Paragraphs>
  <Slides>10</Slides>
  <Notes>1</Notes>
  <HiddenSlides>0</HiddenSlides>
  <MMClips>0</MMClips>
  <ScaleCrop>false</ScaleCrop>
  <HeadingPairs>
    <vt:vector size="4" baseType="variant">
      <vt:variant>
        <vt:lpstr>테마</vt:lpstr>
      </vt:variant>
      <vt:variant>
        <vt:i4>1</vt:i4>
      </vt:variant>
      <vt:variant>
        <vt:lpstr>슬라이드 제목</vt:lpstr>
      </vt:variant>
      <vt:variant>
        <vt:i4>10</vt:i4>
      </vt:variant>
    </vt:vector>
  </HeadingPairs>
  <TitlesOfParts>
    <vt:vector size="11" baseType="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지윤이네</dc:creator>
  <cp:lastModifiedBy>Windows 사용자</cp:lastModifiedBy>
  <cp:revision>96</cp:revision>
  <dcterms:created xsi:type="dcterms:W3CDTF">2016-04-04T06:06:36Z</dcterms:created>
  <dcterms:modified xsi:type="dcterms:W3CDTF">2017-01-19T05:06:45Z</dcterms:modified>
</cp:coreProperties>
</file>