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65" r:id="rId3"/>
    <p:sldId id="276" r:id="rId4"/>
    <p:sldId id="294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6" r:id="rId1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C83"/>
    <a:srgbClr val="2D8F4E"/>
    <a:srgbClr val="A1CDB1"/>
    <a:srgbClr val="0E8B43"/>
    <a:srgbClr val="8AAD76"/>
    <a:srgbClr val="77BA93"/>
    <a:srgbClr val="60AE7A"/>
    <a:srgbClr val="278160"/>
    <a:srgbClr val="14B45C"/>
    <a:srgbClr val="7EA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94691"/>
  </p:normalViewPr>
  <p:slideViewPr>
    <p:cSldViewPr snapToGrid="0">
      <p:cViewPr varScale="1">
        <p:scale>
          <a:sx n="106" d="100"/>
          <a:sy n="106" d="100"/>
        </p:scale>
        <p:origin x="3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938AB29-F928-7710-39EB-E47997A2C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E85047-6E56-062E-769F-956779DA6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8A752-A983-2648-A8C5-55970115FF4D}" type="datetimeFigureOut">
              <a:rPr kumimoji="1" lang="ko-KR" altLang="en-US" smtClean="0"/>
              <a:t>2025-02-03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9BD2E7-5BA7-E656-FBE5-A59FD482D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1EBF9F-80F2-82BD-8F3F-29CBBD8951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75B8B-C016-FB44-BA16-DB2DCE8DEC3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573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5A2E-2AC9-994B-B7B9-D03E0CD9CB7E}" type="datetimeFigureOut">
              <a:rPr kumimoji="1" lang="ko-KR" altLang="en-US" smtClean="0"/>
              <a:t>2025-02-03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57A3-A88B-BF49-BE71-6C64F864A6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433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F57A3-A88B-BF49-BE71-6C64F864A6B1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599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F57A3-A88B-BF49-BE71-6C64F864A6B1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4012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라이트 모드 - 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9FEE9A-0CDB-ECE4-D0EF-0CAEF7BBEAFD}"/>
              </a:ext>
            </a:extLst>
          </p:cNvPr>
          <p:cNvSpPr txBox="1"/>
          <p:nvPr userDrawn="1"/>
        </p:nvSpPr>
        <p:spPr>
          <a:xfrm>
            <a:off x="334646" y="6537368"/>
            <a:ext cx="2136162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kumimoji="1" lang="en-US" altLang="ko-Kore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202</a:t>
            </a:r>
            <a:r>
              <a:rPr kumimoji="1"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kumimoji="1" lang="en-US" altLang="ko-Kore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LAONMEDI Inc. All rights reserved.</a:t>
            </a:r>
            <a:endParaRPr kumimoji="1" lang="ko-Kore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24" y="6537368"/>
            <a:ext cx="1593590" cy="215444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4C1E590F-C869-2CF0-AD61-942AAA4617CF}"/>
              </a:ext>
            </a:extLst>
          </p:cNvPr>
          <p:cNvSpPr/>
          <p:nvPr userDrawn="1"/>
        </p:nvSpPr>
        <p:spPr>
          <a:xfrm>
            <a:off x="666539" y="2915976"/>
            <a:ext cx="11641766" cy="120735"/>
          </a:xfrm>
          <a:prstGeom prst="roundRect">
            <a:avLst>
              <a:gd name="adj" fmla="val 11201"/>
            </a:avLst>
          </a:prstGeom>
          <a:solidFill>
            <a:srgbClr val="0E8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C09E26FD-66FC-816B-F9FA-ED9D2B90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0" y="243348"/>
            <a:ext cx="11239705" cy="2482953"/>
          </a:xfrm>
        </p:spPr>
        <p:txBody>
          <a:bodyPr anchor="b">
            <a:normAutofit/>
          </a:bodyPr>
          <a:lstStyle>
            <a:lvl1pPr>
              <a:defRPr sz="5600" b="1" i="0" spc="-15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043AD13D-63E0-708F-2AD5-59E42EE1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76" y="3323105"/>
            <a:ext cx="6675079" cy="89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1F1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726450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입 2 - 다크모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DB7DE2-701C-1B10-999E-D4EBD87FD04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43950377-8AAA-2ED0-A34B-D82026982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897794"/>
            <a:ext cx="11635422" cy="183524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 b="0" i="0" spc="-15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427A74E-8FD2-50A1-796E-33374D6B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448170"/>
            <a:ext cx="9351687" cy="184096"/>
          </a:xfrm>
        </p:spPr>
        <p:txBody>
          <a:bodyPr anchor="t">
            <a:noAutofit/>
          </a:bodyPr>
          <a:lstStyle>
            <a:lvl1pPr>
              <a:defRPr sz="1050" b="0" i="0">
                <a:solidFill>
                  <a:srgbClr val="68AC83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kumimoji="1" lang="ko-Kore-KR" altLang="en-US" sz="1050" spc="-150">
              <a:solidFill>
                <a:srgbClr val="A3B9AC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64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다크모드 - 뒷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F774FC7-2165-C1F6-0C72-5A750C0B725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F04C61-6237-9BF9-1E7A-B9FB45015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017" y="6151288"/>
            <a:ext cx="1593590" cy="215444"/>
          </a:xfrm>
          <a:prstGeom prst="rect">
            <a:avLst/>
          </a:prstGeom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46D5E149-3717-83DB-F1A8-6B2048010654}"/>
              </a:ext>
            </a:extLst>
          </p:cNvPr>
          <p:cNvSpPr/>
          <p:nvPr userDrawn="1"/>
        </p:nvSpPr>
        <p:spPr>
          <a:xfrm>
            <a:off x="666539" y="3860856"/>
            <a:ext cx="11641766" cy="120735"/>
          </a:xfrm>
          <a:prstGeom prst="roundRect">
            <a:avLst>
              <a:gd name="adj" fmla="val 11201"/>
            </a:avLst>
          </a:prstGeom>
          <a:solidFill>
            <a:srgbClr val="0E8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C781E40-6FAF-BC5E-034E-B398ACF447CC}"/>
              </a:ext>
            </a:extLst>
          </p:cNvPr>
          <p:cNvSpPr txBox="1">
            <a:spLocks/>
          </p:cNvSpPr>
          <p:nvPr userDrawn="1"/>
        </p:nvSpPr>
        <p:spPr>
          <a:xfrm>
            <a:off x="500010" y="1188228"/>
            <a:ext cx="11239705" cy="24829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600" b="1" i="0" kern="1200" spc="-15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kumimoji="1" lang="en-US" altLang="ko-KR">
                <a:solidFill>
                  <a:schemeClr val="bg1"/>
                </a:solidFill>
              </a:rPr>
              <a:t>Thank You</a:t>
            </a:r>
            <a:endParaRPr kumimoji="1"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7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라이트 모드 -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4C1E590F-C869-2CF0-AD61-942AAA4617CF}"/>
              </a:ext>
            </a:extLst>
          </p:cNvPr>
          <p:cNvSpPr/>
          <p:nvPr userDrawn="1"/>
        </p:nvSpPr>
        <p:spPr>
          <a:xfrm rot="16200000">
            <a:off x="1145228" y="3624267"/>
            <a:ext cx="6648143" cy="137667"/>
          </a:xfrm>
          <a:prstGeom prst="roundRect">
            <a:avLst>
              <a:gd name="adj" fmla="val 11201"/>
            </a:avLst>
          </a:prstGeom>
          <a:solidFill>
            <a:srgbClr val="0E8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C09E26FD-66FC-816B-F9FA-ED9D2B908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10" y="243349"/>
            <a:ext cx="11239705" cy="1829292"/>
          </a:xfrm>
        </p:spPr>
        <p:txBody>
          <a:bodyPr anchor="b">
            <a:normAutofit/>
          </a:bodyPr>
          <a:lstStyle>
            <a:lvl1pPr>
              <a:defRPr sz="5600" b="1" i="0" spc="-15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kumimoji="1" lang="en-US" altLang="ko-KR" dirty="0"/>
              <a:t>CONTENTS</a:t>
            </a:r>
            <a:endParaRPr kumimoji="1" lang="ko-KR" altLang="en-US" dirty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043AD13D-63E0-708F-2AD5-59E42EE1C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3717" y="1091326"/>
            <a:ext cx="3925325" cy="16349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1F1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01	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contents title-1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02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title-2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03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title-3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49394EA5-F21A-65EE-09BD-3C5DBC691BE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03717" y="3323104"/>
            <a:ext cx="3925324" cy="16349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1F1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04	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contents title-4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05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title-5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06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title-6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FEE9A-0CDB-ECE4-D0EF-0CAEF7BBEAFD}"/>
              </a:ext>
            </a:extLst>
          </p:cNvPr>
          <p:cNvSpPr txBox="1"/>
          <p:nvPr userDrawn="1"/>
        </p:nvSpPr>
        <p:spPr>
          <a:xfrm>
            <a:off x="334646" y="6537368"/>
            <a:ext cx="2136162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kumimoji="1" lang="en-US" altLang="ko-Kore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202</a:t>
            </a:r>
            <a:r>
              <a:rPr kumimoji="1"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kumimoji="1" lang="en-US" altLang="ko-Kore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LAONMEDI Inc. All rights reserved.</a:t>
            </a:r>
            <a:endParaRPr kumimoji="1" lang="ko-Kore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24" y="6537368"/>
            <a:ext cx="1593590" cy="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입 1 - 라이트모드(bg-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>
            <a:extLst>
              <a:ext uri="{FF2B5EF4-FFF2-40B4-BE49-F238E27FC236}">
                <a16:creationId xmlns:a16="http://schemas.microsoft.com/office/drawing/2014/main" id="{9A48D180-5834-322E-8ACA-E750493E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58113"/>
            <a:ext cx="9351687" cy="339566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endParaRPr kumimoji="1" lang="ko-Kore-KR" altLang="en-US" sz="1800" b="1" spc="-15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9B765EAF-1877-A5B3-1677-D2600D6F333F}"/>
              </a:ext>
            </a:extLst>
          </p:cNvPr>
          <p:cNvCxnSpPr>
            <a:cxnSpLocks/>
          </p:cNvCxnSpPr>
          <p:nvPr userDrawn="1"/>
        </p:nvCxnSpPr>
        <p:spPr>
          <a:xfrm>
            <a:off x="536713" y="767252"/>
            <a:ext cx="114292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입 1 - 라이트모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DF023EAD-EEE0-8836-5436-D210D2EEC09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7E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id="{9A48D180-5834-322E-8ACA-E750493E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58113"/>
            <a:ext cx="9351687" cy="339566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endParaRPr kumimoji="1" lang="ko-Kore-KR" altLang="en-US" sz="1800" b="1" spc="-15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9B765EAF-1877-A5B3-1677-D2600D6F333F}"/>
              </a:ext>
            </a:extLst>
          </p:cNvPr>
          <p:cNvCxnSpPr>
            <a:cxnSpLocks/>
          </p:cNvCxnSpPr>
          <p:nvPr userDrawn="1"/>
        </p:nvCxnSpPr>
        <p:spPr>
          <a:xfrm>
            <a:off x="536713" y="767252"/>
            <a:ext cx="110224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입 2 - 라이트모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583D52-D94C-9C2E-FF5C-88838674CB2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7E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94148CEE-5985-AA92-D7F5-B629BA6F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448170"/>
            <a:ext cx="9351687" cy="184096"/>
          </a:xfrm>
        </p:spPr>
        <p:txBody>
          <a:bodyPr anchor="t">
            <a:noAutofit/>
          </a:bodyPr>
          <a:lstStyle>
            <a:lvl1pPr>
              <a:defRPr sz="1050" b="0" i="0">
                <a:solidFill>
                  <a:srgbClr val="68AC83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kumimoji="1" lang="ko-Kore-KR" altLang="en-US" sz="1050" spc="-150">
              <a:solidFill>
                <a:srgbClr val="A3B9AC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43950377-8AAA-2ED0-A34B-D82026982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897794"/>
            <a:ext cx="11635422" cy="175396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 b="0" i="0" spc="-15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82324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라이트모드 - 뒷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46D5E149-3717-83DB-F1A8-6B2048010654}"/>
              </a:ext>
            </a:extLst>
          </p:cNvPr>
          <p:cNvSpPr/>
          <p:nvPr userDrawn="1"/>
        </p:nvSpPr>
        <p:spPr>
          <a:xfrm>
            <a:off x="-146261" y="4118243"/>
            <a:ext cx="11641766" cy="120735"/>
          </a:xfrm>
          <a:prstGeom prst="roundRect">
            <a:avLst>
              <a:gd name="adj" fmla="val 11201"/>
            </a:avLst>
          </a:prstGeom>
          <a:solidFill>
            <a:srgbClr val="0E8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C781E40-6FAF-BC5E-034E-B398ACF447CC}"/>
              </a:ext>
            </a:extLst>
          </p:cNvPr>
          <p:cNvSpPr txBox="1">
            <a:spLocks/>
          </p:cNvSpPr>
          <p:nvPr userDrawn="1"/>
        </p:nvSpPr>
        <p:spPr>
          <a:xfrm>
            <a:off x="479691" y="1663744"/>
            <a:ext cx="11239705" cy="24829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600" b="1" i="0" kern="1200" spc="-15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pPr algn="ctr"/>
            <a:r>
              <a:rPr kumimoji="1" lang="en-US" altLang="ko-KR" sz="8000" dirty="0"/>
              <a:t>Thank You</a:t>
            </a:r>
            <a:endParaRPr kumimoji="1" lang="ko-KR" alt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FEE9A-0CDB-ECE4-D0EF-0CAEF7BBEAFD}"/>
              </a:ext>
            </a:extLst>
          </p:cNvPr>
          <p:cNvSpPr txBox="1"/>
          <p:nvPr userDrawn="1"/>
        </p:nvSpPr>
        <p:spPr>
          <a:xfrm>
            <a:off x="334646" y="6537368"/>
            <a:ext cx="2136162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kumimoji="1" lang="en-US" altLang="ko-Kore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202</a:t>
            </a:r>
            <a:r>
              <a:rPr kumimoji="1"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kumimoji="1" lang="en-US" altLang="ko-Kore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LAONMEDI Inc. All rights reserved.</a:t>
            </a:r>
            <a:endParaRPr kumimoji="1" lang="ko-Kore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24" y="6537368"/>
            <a:ext cx="1593590" cy="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0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크모드 - 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F437AAC-ABB6-4EDF-B8AF-0F349BC0501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FEE9A-0CDB-ECE4-D0EF-0CAEF7BBEAFD}"/>
              </a:ext>
            </a:extLst>
          </p:cNvPr>
          <p:cNvSpPr txBox="1"/>
          <p:nvPr userDrawn="1"/>
        </p:nvSpPr>
        <p:spPr>
          <a:xfrm>
            <a:off x="666539" y="6151288"/>
            <a:ext cx="2136162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kumimoji="1" lang="en-US" altLang="ko-Kore-KR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202</a:t>
            </a:r>
            <a:r>
              <a:rPr kumimoji="1"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</a:t>
            </a:r>
            <a:r>
              <a:rPr kumimoji="1" lang="en-US" altLang="ko-Kore-KR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LAONMEDI Inc. All rights reserved.</a:t>
            </a:r>
            <a:endParaRPr kumimoji="1" lang="ko-Kore-KR" altLang="en-US" sz="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017" y="6151288"/>
            <a:ext cx="1593590" cy="215444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4C1E590F-C869-2CF0-AD61-942AAA4617CF}"/>
              </a:ext>
            </a:extLst>
          </p:cNvPr>
          <p:cNvSpPr/>
          <p:nvPr userDrawn="1"/>
        </p:nvSpPr>
        <p:spPr>
          <a:xfrm>
            <a:off x="666539" y="2915976"/>
            <a:ext cx="11641766" cy="120735"/>
          </a:xfrm>
          <a:prstGeom prst="roundRect">
            <a:avLst>
              <a:gd name="adj" fmla="val 11201"/>
            </a:avLst>
          </a:prstGeom>
          <a:solidFill>
            <a:srgbClr val="0E8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C09E26FD-66FC-816B-F9FA-ED9D2B90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0" y="243348"/>
            <a:ext cx="11239705" cy="2482953"/>
          </a:xfrm>
        </p:spPr>
        <p:txBody>
          <a:bodyPr anchor="b">
            <a:normAutofit/>
          </a:bodyPr>
          <a:lstStyle>
            <a:lvl1pPr>
              <a:defRPr sz="5600" b="1" i="0" spc="-15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043AD13D-63E0-708F-2AD5-59E42EE1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76" y="3323105"/>
            <a:ext cx="6675079" cy="89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0134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크 모드 -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0A32E5E3-9608-C2AD-0C21-187761C74D3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FEE9A-0CDB-ECE4-D0EF-0CAEF7BBEAFD}"/>
              </a:ext>
            </a:extLst>
          </p:cNvPr>
          <p:cNvSpPr txBox="1"/>
          <p:nvPr userDrawn="1"/>
        </p:nvSpPr>
        <p:spPr>
          <a:xfrm>
            <a:off x="666539" y="6151288"/>
            <a:ext cx="2136162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kumimoji="1" lang="en-US" altLang="ko-Kore-KR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202</a:t>
            </a:r>
            <a:r>
              <a:rPr kumimoji="1"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</a:t>
            </a:r>
            <a:r>
              <a:rPr kumimoji="1" lang="en-US" altLang="ko-Kore-KR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LAONMEDI Inc. All rights reserved.</a:t>
            </a:r>
            <a:endParaRPr kumimoji="1" lang="ko-Kore-KR" altLang="en-US" sz="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017" y="6151288"/>
            <a:ext cx="1593590" cy="215444"/>
          </a:xfrm>
          <a:prstGeom prst="rect">
            <a:avLst/>
          </a:prstGeom>
        </p:spPr>
      </p:pic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4C1E590F-C869-2CF0-AD61-942AAA4617CF}"/>
              </a:ext>
            </a:extLst>
          </p:cNvPr>
          <p:cNvSpPr/>
          <p:nvPr userDrawn="1"/>
        </p:nvSpPr>
        <p:spPr>
          <a:xfrm>
            <a:off x="666539" y="2915976"/>
            <a:ext cx="11641766" cy="120735"/>
          </a:xfrm>
          <a:prstGeom prst="roundRect">
            <a:avLst>
              <a:gd name="adj" fmla="val 11201"/>
            </a:avLst>
          </a:prstGeom>
          <a:solidFill>
            <a:srgbClr val="0E8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C09E26FD-66FC-816B-F9FA-ED9D2B908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10" y="243348"/>
            <a:ext cx="11239705" cy="2482953"/>
          </a:xfrm>
        </p:spPr>
        <p:txBody>
          <a:bodyPr anchor="b">
            <a:normAutofit/>
          </a:bodyPr>
          <a:lstStyle>
            <a:lvl1pPr>
              <a:defRPr sz="5600" b="1" i="0" spc="-15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kumimoji="1" lang="en-US" altLang="ko-KR"/>
              <a:t>CONTENTS</a:t>
            </a:r>
            <a:endParaRPr kumimoji="1" lang="ko-KR" altLang="en-US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043AD13D-63E0-708F-2AD5-59E42EE1C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5876" y="3323104"/>
            <a:ext cx="3925325" cy="16349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01	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contents title-1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02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title-2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03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title-3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6379B-CAC9-CF11-A534-4D90E58C22C0}"/>
              </a:ext>
            </a:extLst>
          </p:cNvPr>
          <p:cNvSpPr txBox="1"/>
          <p:nvPr userDrawn="1"/>
        </p:nvSpPr>
        <p:spPr>
          <a:xfrm>
            <a:off x="12929658" y="3276371"/>
            <a:ext cx="3642225" cy="10971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01	</a:t>
            </a:r>
            <a:r>
              <a:rPr kumimoji="1" lang="en-US" altLang="ko-K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contents title-1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02</a:t>
            </a:r>
            <a:r>
              <a:rPr kumimoji="1" lang="en-US" altLang="ko-K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title-2</a:t>
            </a: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03</a:t>
            </a:r>
            <a:r>
              <a:rPr kumimoji="1" lang="en-US" altLang="ko-K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title-3</a:t>
            </a: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B2084-402C-5EEF-1A65-04A3F8156C80}"/>
              </a:ext>
            </a:extLst>
          </p:cNvPr>
          <p:cNvSpPr txBox="1"/>
          <p:nvPr userDrawn="1"/>
        </p:nvSpPr>
        <p:spPr>
          <a:xfrm>
            <a:off x="16836531" y="3276371"/>
            <a:ext cx="4845627" cy="10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04	</a:t>
            </a:r>
            <a:r>
              <a:rPr kumimoji="1" lang="en-US" altLang="ko-K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contents title-4</a:t>
            </a: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05</a:t>
            </a:r>
            <a:r>
              <a:rPr kumimoji="1" lang="en-US" altLang="ko-K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	contents title-5</a:t>
            </a:r>
            <a:endParaRPr kumimoji="1" lang="en-US" altLang="ko-KR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06</a:t>
            </a:r>
            <a:r>
              <a:rPr kumimoji="1" lang="en-US" altLang="ko-K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	contents title-6</a:t>
            </a: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제목 15">
            <a:extLst>
              <a:ext uri="{FF2B5EF4-FFF2-40B4-BE49-F238E27FC236}">
                <a16:creationId xmlns:a16="http://schemas.microsoft.com/office/drawing/2014/main" id="{3E81BDCB-E7D0-EF63-D836-9990228D008D}"/>
              </a:ext>
            </a:extLst>
          </p:cNvPr>
          <p:cNvSpPr txBox="1">
            <a:spLocks/>
          </p:cNvSpPr>
          <p:nvPr userDrawn="1"/>
        </p:nvSpPr>
        <p:spPr>
          <a:xfrm>
            <a:off x="12801478" y="0"/>
            <a:ext cx="9745820" cy="2755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5400" b="1" spc="-300">
                <a:solidFill>
                  <a:srgbClr val="13131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CONTENTS</a:t>
            </a:r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49394EA5-F21A-65EE-09BD-3C5DBC691BE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03717" y="3323104"/>
            <a:ext cx="3925324" cy="16349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04	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contents title-4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05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title-5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06</a:t>
            </a:r>
            <a:r>
              <a:rPr kumimoji="1" lang="en-US" altLang="ko-K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	contents title-6</a:t>
            </a:r>
            <a:endParaRPr kumimoji="1" lang="ko-Kore-KR" alt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361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입 1 - 다크 모드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DF023EAD-EEE0-8836-5436-D210D2EEC09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id="{9A48D180-5834-322E-8ACA-E750493E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58113"/>
            <a:ext cx="9351687" cy="33956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kumimoji="1" lang="ko-Kore-KR" altLang="en-US" sz="1800" b="1" spc="-15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C0A1447C-4907-EBBB-00E9-A50C536A555C}"/>
              </a:ext>
            </a:extLst>
          </p:cNvPr>
          <p:cNvCxnSpPr>
            <a:cxnSpLocks/>
          </p:cNvCxnSpPr>
          <p:nvPr userDrawn="1"/>
        </p:nvCxnSpPr>
        <p:spPr>
          <a:xfrm>
            <a:off x="536713" y="767252"/>
            <a:ext cx="1102249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075C5A5-1129-6014-B9A8-D1AF974F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1CB419-D58F-3B9B-FD66-489F36AF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30D97-3DA4-F483-A607-F4B722223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D278A-F484-4A4E-957C-18EA63A1D8F9}" type="datetime1">
              <a:rPr kumimoji="1" lang="ko-KR" altLang="en-US" smtClean="0"/>
              <a:t>2025-02-03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5A9C7A-259C-9E99-27B4-BE41CE1F9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5CDC35-58B8-9954-206E-1729533A8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0B8F4E-6863-A948-8848-AA4AAA5118E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964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1" r:id="rId3"/>
    <p:sldLayoutId id="2147483649" r:id="rId4"/>
    <p:sldLayoutId id="2147483663" r:id="rId5"/>
    <p:sldLayoutId id="2147483655" r:id="rId6"/>
    <p:sldLayoutId id="2147483664" r:id="rId7"/>
    <p:sldLayoutId id="2147483666" r:id="rId8"/>
    <p:sldLayoutId id="2147483660" r:id="rId9"/>
    <p:sldLayoutId id="2147483662" r:id="rId10"/>
    <p:sldLayoutId id="2147483667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BC60EAF-6302-44C2-1E98-B298460C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600" dirty="0" err="1" smtClean="0"/>
              <a:t>사업실</a:t>
            </a:r>
            <a:r>
              <a:rPr lang="ko-KR" altLang="en-US" sz="6600" dirty="0" smtClean="0"/>
              <a:t> 영업팀 소개</a:t>
            </a:r>
            <a:endParaRPr lang="ko-KR" altLang="en-US" sz="66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D84605-74A9-1CFC-6823-19F10182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8775" y="4588314"/>
            <a:ext cx="1200572" cy="376086"/>
          </a:xfr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</a:pPr>
            <a:r>
              <a:rPr lang="en-US" altLang="ko-KR" dirty="0" err="1" smtClean="0"/>
              <a:t>ver</a:t>
            </a:r>
            <a:r>
              <a:rPr lang="en-US" altLang="ko-KR" dirty="0" smtClean="0"/>
              <a:t> 2024.01.23</a:t>
            </a:r>
            <a:endParaRPr lang="ko-KR" altLang="en-US" dirty="0"/>
          </a:p>
        </p:txBody>
      </p:sp>
      <p:sp>
        <p:nvSpPr>
          <p:cNvPr id="5" name="텍스트 개체 틀 3">
            <a:extLst>
              <a:ext uri="{FF2B5EF4-FFF2-40B4-BE49-F238E27FC236}">
                <a16:creationId xmlns:a16="http://schemas.microsoft.com/office/drawing/2014/main" id="{43D84605-74A9-1CFC-6823-19F10182817D}"/>
              </a:ext>
            </a:extLst>
          </p:cNvPr>
          <p:cNvSpPr txBox="1">
            <a:spLocks/>
          </p:cNvSpPr>
          <p:nvPr/>
        </p:nvSpPr>
        <p:spPr>
          <a:xfrm>
            <a:off x="5140183" y="3708328"/>
            <a:ext cx="1757757" cy="67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1F1E2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ko-KR" altLang="en-US" sz="1800" b="1" dirty="0" err="1" smtClean="0"/>
              <a:t>사업실</a:t>
            </a:r>
            <a:endParaRPr lang="en-US" altLang="ko-KR" b="1" dirty="0" smtClean="0"/>
          </a:p>
          <a:p>
            <a:pPr algn="ctr">
              <a:spcBef>
                <a:spcPts val="600"/>
              </a:spcBef>
            </a:pPr>
            <a:r>
              <a:rPr lang="ko-KR" altLang="en-US" dirty="0" err="1" smtClean="0"/>
              <a:t>송광현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직선 연결선 41"/>
          <p:cNvCxnSpPr/>
          <p:nvPr/>
        </p:nvCxnSpPr>
        <p:spPr>
          <a:xfrm flipH="1">
            <a:off x="7693021" y="6051600"/>
            <a:ext cx="2231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7175282" y="4049590"/>
            <a:ext cx="3266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8758800" y="2642400"/>
            <a:ext cx="0" cy="33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07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현황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영업은 목표를 할당 받아 달성을 위해 일하는 </a:t>
            </a:r>
            <a:r>
              <a:rPr kumimoji="1" lang="ko-KR" altLang="en-US" sz="2400" b="1" spc="-150" dirty="0" err="1" smtClean="0">
                <a:latin typeface="+mn-ea"/>
                <a:ea typeface="+mn-ea"/>
              </a:rPr>
              <a:t>사업실</a:t>
            </a:r>
            <a:r>
              <a:rPr kumimoji="1" lang="ko-KR" altLang="en-US" sz="2400" b="1" spc="-150" dirty="0" smtClean="0">
                <a:latin typeface="+mn-ea"/>
                <a:ea typeface="+mn-ea"/>
              </a:rPr>
              <a:t> 소속입니다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1796295"/>
            <a:ext cx="3963119" cy="49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ko-KR" sz="2000" b="1" spc="-150" dirty="0" smtClean="0">
                <a:latin typeface="+mn-ea"/>
                <a:ea typeface="+mn-ea"/>
              </a:rPr>
              <a:t>2025 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목표</a:t>
            </a: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2000" b="1" spc="-150" dirty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en-US" altLang="ko-KR" sz="2000" b="1" spc="-150" dirty="0" smtClean="0">
                <a:latin typeface="+mn-ea"/>
                <a:ea typeface="+mn-ea"/>
              </a:rPr>
              <a:t>35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억원을 넘기자</a:t>
            </a:r>
            <a:r>
              <a:rPr kumimoji="1" lang="en-US" altLang="ko-KR" sz="2000" b="1" spc="-150" dirty="0" smtClean="0">
                <a:latin typeface="+mn-ea"/>
                <a:ea typeface="+mn-ea"/>
              </a:rPr>
              <a:t>!!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184268" y="2498379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대표님</a:t>
            </a:r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6594213" y="1796295"/>
            <a:ext cx="2739119" cy="49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조직도</a:t>
            </a:r>
            <a:endParaRPr kumimoji="1" lang="en-US" altLang="ko-KR" sz="2000" b="1" spc="-150" dirty="0" smtClean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r="8375" b="21346"/>
          <a:stretch/>
        </p:blipFill>
        <p:spPr>
          <a:xfrm>
            <a:off x="606015" y="3326912"/>
            <a:ext cx="4672801" cy="277508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184268" y="3154102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부사장님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8184268" y="3808800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사업실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273118" y="3849340"/>
            <a:ext cx="949640" cy="38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개발실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10294842" y="3849340"/>
            <a:ext cx="949640" cy="38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기획실</a:t>
            </a:r>
            <a:endParaRPr lang="ko-KR" altLang="en-US" sz="12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6747938" y="4183200"/>
            <a:ext cx="0" cy="116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0789200" y="4183200"/>
            <a:ext cx="0" cy="116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10411349" y="4607413"/>
            <a:ext cx="755703" cy="755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기획쪽</a:t>
            </a:r>
            <a:endParaRPr lang="ko-KR" altLang="en-US" sz="1200" dirty="0"/>
          </a:p>
        </p:txBody>
      </p:sp>
      <p:sp>
        <p:nvSpPr>
          <p:cNvPr id="26" name="타원 25"/>
          <p:cNvSpPr/>
          <p:nvPr/>
        </p:nvSpPr>
        <p:spPr>
          <a:xfrm>
            <a:off x="6361725" y="4607413"/>
            <a:ext cx="755703" cy="755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개발쪽</a:t>
            </a:r>
            <a:endParaRPr lang="ko-KR" altLang="en-US" sz="1200" dirty="0"/>
          </a:p>
        </p:txBody>
      </p:sp>
      <p:sp>
        <p:nvSpPr>
          <p:cNvPr id="27" name="직사각형 26"/>
          <p:cNvSpPr/>
          <p:nvPr/>
        </p:nvSpPr>
        <p:spPr>
          <a:xfrm>
            <a:off x="8184268" y="5148205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영업</a:t>
            </a:r>
            <a:endParaRPr lang="ko-KR" altLang="en-US" dirty="0"/>
          </a:p>
        </p:txBody>
      </p:sp>
      <p:cxnSp>
        <p:nvCxnSpPr>
          <p:cNvPr id="30" name="직선 연결선 29"/>
          <p:cNvCxnSpPr/>
          <p:nvPr/>
        </p:nvCxnSpPr>
        <p:spPr>
          <a:xfrm flipH="1">
            <a:off x="7693021" y="4423990"/>
            <a:ext cx="2231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9924179" y="4423990"/>
            <a:ext cx="0" cy="428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700881" y="4423990"/>
            <a:ext cx="0" cy="428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7289677" y="4585214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재무회계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9123562" y="4585214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인사총무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6648226" y="5850289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송광현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8167149" y="5850289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정한영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9686072" y="5850289"/>
            <a:ext cx="1149064" cy="46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해외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ing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6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08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기타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smtClean="0">
                <a:latin typeface="+mn-ea"/>
                <a:ea typeface="+mn-ea"/>
              </a:rPr>
              <a:t>궁금한 점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?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11" y="1958936"/>
            <a:ext cx="4309778" cy="34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03" y="399391"/>
            <a:ext cx="5629195" cy="3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7B8AC6-6A7C-8D20-0F58-ED9587423E6E}"/>
              </a:ext>
            </a:extLst>
          </p:cNvPr>
          <p:cNvSpPr txBox="1"/>
          <p:nvPr/>
        </p:nvSpPr>
        <p:spPr>
          <a:xfrm>
            <a:off x="666539" y="6151288"/>
            <a:ext cx="2136162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kumimoji="1" lang="en-US" altLang="ko-Kore-KR" sz="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202</a:t>
            </a:r>
            <a:r>
              <a:rPr kumimoji="1" lang="en-US" altLang="ko-KR" sz="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kumimoji="1" lang="en-US" altLang="ko-Kore-KR" sz="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LAONMEDI Inc. All rights reserved.</a:t>
            </a:r>
            <a:endParaRPr kumimoji="1" lang="ko-Kore-KR" alt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제목 15">
            <a:extLst>
              <a:ext uri="{FF2B5EF4-FFF2-40B4-BE49-F238E27FC236}">
                <a16:creationId xmlns:a16="http://schemas.microsoft.com/office/drawing/2014/main" id="{A6132EBD-966D-4D69-8165-11714736EDAB}"/>
              </a:ext>
            </a:extLst>
          </p:cNvPr>
          <p:cNvSpPr txBox="1">
            <a:spLocks/>
          </p:cNvSpPr>
          <p:nvPr/>
        </p:nvSpPr>
        <p:spPr>
          <a:xfrm>
            <a:off x="538358" y="331201"/>
            <a:ext cx="9745820" cy="1843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5400" b="1" spc="-300" dirty="0">
                <a:solidFill>
                  <a:srgbClr val="13131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CONTENTS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64163"/>
              </p:ext>
            </p:extLst>
          </p:nvPr>
        </p:nvGraphicFramePr>
        <p:xfrm>
          <a:off x="4863643" y="1072466"/>
          <a:ext cx="4762786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68">
                  <a:extLst>
                    <a:ext uri="{9D8B030D-6E8A-4147-A177-3AD203B41FA5}">
                      <a16:colId xmlns:a16="http://schemas.microsoft.com/office/drawing/2014/main" val="1768229218"/>
                    </a:ext>
                  </a:extLst>
                </a:gridCol>
                <a:gridCol w="2900389">
                  <a:extLst>
                    <a:ext uri="{9D8B030D-6E8A-4147-A177-3AD203B41FA5}">
                      <a16:colId xmlns:a16="http://schemas.microsoft.com/office/drawing/2014/main" val="3621134622"/>
                    </a:ext>
                  </a:extLst>
                </a:gridCol>
                <a:gridCol w="1411229">
                  <a:extLst>
                    <a:ext uri="{9D8B030D-6E8A-4147-A177-3AD203B41FA5}">
                      <a16:colId xmlns:a16="http://schemas.microsoft.com/office/drawing/2014/main" val="1536454157"/>
                    </a:ext>
                  </a:extLst>
                </a:gridCol>
              </a:tblGrid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3" action="ppaction://hlinksldjump"/>
                        </a:rPr>
                        <a:t>01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영업이란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88567445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4" action="ppaction://hlinksldjump"/>
                        </a:rPr>
                        <a:t>02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영업에서의 일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(work)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95301056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5" action="ppaction://hlinksldjump"/>
                        </a:rPr>
                        <a:t>03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주요 업무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37586296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6" action="ppaction://hlinksldjump"/>
                        </a:rPr>
                        <a:t>04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보조 업무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52154298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7" action="ppaction://hlinksldjump"/>
                        </a:rPr>
                        <a:t>05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업무 요구 수준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4044113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8" action="ppaction://hlinksldjump"/>
                        </a:rPr>
                        <a:t>06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기대 특성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654258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9" action="ppaction://hlinksldjump"/>
                        </a:rPr>
                        <a:t>07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현황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8282751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+mn-ea"/>
                          <a:ea typeface="+mn-ea"/>
                          <a:hlinkClick r:id="rId10" action="ppaction://hlinksldjump"/>
                        </a:rPr>
                        <a:t>08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7124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8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01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영업이란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제품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400" b="1" spc="-150" dirty="0" smtClean="0">
                <a:latin typeface="+mn-ea"/>
                <a:ea typeface="+mn-ea"/>
              </a:rPr>
              <a:t>서비스를 판매하기 위한 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'</a:t>
            </a:r>
            <a:r>
              <a:rPr kumimoji="1" lang="ko-KR" altLang="en-US" sz="2400" b="1" spc="-150" dirty="0" smtClean="0">
                <a:latin typeface="+mn-ea"/>
                <a:ea typeface="+mn-ea"/>
              </a:rPr>
              <a:t>직접 및 제반 활동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'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1628248"/>
            <a:ext cx="10565519" cy="3260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000" b="1" spc="-150" dirty="0" smtClean="0">
                <a:latin typeface="+mn-ea"/>
                <a:ea typeface="+mn-ea"/>
              </a:rPr>
              <a:t>영업의 목적 </a:t>
            </a:r>
            <a:r>
              <a:rPr kumimoji="1" lang="en-US" altLang="ko-KR" sz="2000" b="1" spc="-150" dirty="0" smtClean="0">
                <a:latin typeface="+mn-ea"/>
                <a:ea typeface="+mn-ea"/>
              </a:rPr>
              <a:t>: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많이 팔아서</a:t>
            </a:r>
            <a:r>
              <a:rPr kumimoji="1" lang="en-US" altLang="ko-KR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1" lang="ko-KR" altLang="en-US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매출▲</a:t>
            </a:r>
            <a:r>
              <a:rPr kumimoji="1" lang="en-US" altLang="ko-KR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kumimoji="1" lang="ko-KR" altLang="en-US" sz="2000" spc="-15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이익을 많이 남기는</a:t>
            </a:r>
            <a:r>
              <a:rPr kumimoji="1" lang="en-US" altLang="ko-KR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1" lang="ko-KR" altLang="en-US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이익▲</a:t>
            </a:r>
            <a:r>
              <a:rPr kumimoji="1" lang="en-US" altLang="ko-KR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kumimoji="1" lang="ko-KR" altLang="en-US" sz="2000" spc="-15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것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r>
              <a:rPr kumimoji="1" lang="en-US" altLang="ko-KR" sz="2000" b="1" spc="-150" dirty="0" smtClean="0">
                <a:latin typeface="+mn-ea"/>
              </a:rPr>
              <a:t>※ </a:t>
            </a:r>
            <a:r>
              <a:rPr kumimoji="1" lang="ko-KR" altLang="en-US" sz="2000" b="1" spc="-150" dirty="0" smtClean="0">
                <a:latin typeface="+mn-ea"/>
              </a:rPr>
              <a:t>영업과 </a:t>
            </a:r>
            <a:r>
              <a:rPr kumimoji="1" lang="ko-KR" altLang="en-US" sz="2000" b="1" spc="-150" dirty="0">
                <a:latin typeface="+mn-ea"/>
              </a:rPr>
              <a:t>마케팅은 지향점이 같습니다</a:t>
            </a:r>
            <a:r>
              <a:rPr kumimoji="1" lang="en-US" altLang="ko-KR" sz="2000" b="1" spc="-150" dirty="0">
                <a:latin typeface="+mn-ea"/>
              </a:rPr>
              <a:t>.</a:t>
            </a: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r>
              <a:rPr kumimoji="1" lang="ko-KR" altLang="en-US" sz="2000" spc="-150" dirty="0" smtClean="0">
                <a:latin typeface="+mn-ea"/>
                <a:ea typeface="+mn-ea"/>
              </a:rPr>
              <a:t>마케팅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: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제품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서비스가 소비자에게 우선적으로</a:t>
            </a:r>
            <a:r>
              <a:rPr kumimoji="1" lang="en-US" altLang="ko-KR" sz="2000" spc="-150" dirty="0">
                <a:latin typeface="+mn-ea"/>
                <a:ea typeface="+mn-ea"/>
              </a:rPr>
              <a:t>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선택될 수 있도록 하기 위한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‘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직접 및 제반 활동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‘</a:t>
            </a:r>
          </a:p>
        </p:txBody>
      </p:sp>
      <p:pic>
        <p:nvPicPr>
          <p:cNvPr id="13" name="그림 12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70481" y="1595782"/>
            <a:ext cx="6868800" cy="37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70480" y="6281181"/>
            <a:ext cx="9960720" cy="37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06" y="2542467"/>
            <a:ext cx="4589319" cy="2926773"/>
          </a:xfrm>
          <a:prstGeom prst="rect">
            <a:avLst/>
          </a:prstGeom>
        </p:spPr>
      </p:pic>
      <p:sp>
        <p:nvSpPr>
          <p:cNvPr id="18" name="포인트가 24개인 별 17"/>
          <p:cNvSpPr/>
          <p:nvPr/>
        </p:nvSpPr>
        <p:spPr>
          <a:xfrm>
            <a:off x="5350838" y="2165344"/>
            <a:ext cx="3315090" cy="262962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그래서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언제까지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얼마나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err="1" smtClean="0"/>
              <a:t>팔건데</a:t>
            </a:r>
            <a:r>
              <a:rPr lang="en-US" altLang="ko-KR" sz="2800" b="1" dirty="0" smtClean="0"/>
              <a:t>?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98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01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영업이란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smtClean="0">
                <a:latin typeface="+mn-ea"/>
                <a:ea typeface="+mn-ea"/>
              </a:rPr>
              <a:t>제품의 삶에서 영업의 역할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3" name="그림 12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200405" y="1855623"/>
            <a:ext cx="2547988" cy="2230223"/>
            <a:chOff x="1200405" y="1855623"/>
            <a:chExt cx="2547988" cy="223022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405" y="2224955"/>
              <a:ext cx="2547988" cy="18608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74715" y="1855623"/>
              <a:ext cx="11993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개발</a:t>
              </a:r>
              <a:r>
                <a:rPr lang="en-US" altLang="ko-KR" b="1" dirty="0" smtClean="0"/>
                <a:t>/</a:t>
              </a:r>
              <a:r>
                <a:rPr lang="ko-KR" altLang="en-US" b="1" dirty="0" smtClean="0"/>
                <a:t>기획</a:t>
              </a:r>
              <a:endParaRPr lang="ko-KR" altLang="en-US" b="1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748393" y="1137714"/>
            <a:ext cx="3321214" cy="2948133"/>
            <a:chOff x="3748393" y="1137714"/>
            <a:chExt cx="3321214" cy="2948133"/>
          </a:xfrm>
        </p:grpSpPr>
        <p:cxnSp>
          <p:nvCxnSpPr>
            <p:cNvPr id="7" name="직선 화살표 연결선 6"/>
            <p:cNvCxnSpPr>
              <a:stCxn id="3" idx="3"/>
            </p:cNvCxnSpPr>
            <p:nvPr/>
          </p:nvCxnSpPr>
          <p:spPr>
            <a:xfrm>
              <a:off x="3748393" y="3155401"/>
              <a:ext cx="11980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20710" y="1137714"/>
              <a:ext cx="12089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임상</a:t>
              </a:r>
              <a:r>
                <a:rPr lang="en-US" altLang="ko-KR" b="1" dirty="0" smtClean="0"/>
                <a:t>/</a:t>
              </a:r>
              <a:r>
                <a:rPr lang="ko-KR" altLang="en-US" b="1" dirty="0" smtClean="0"/>
                <a:t>허가</a:t>
              </a:r>
              <a:endParaRPr lang="ko-KR" altLang="en-US" b="1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4946400" y="1507047"/>
              <a:ext cx="2123207" cy="2578800"/>
              <a:chOff x="4946400" y="1507046"/>
              <a:chExt cx="2547989" cy="3094731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6401" y="1507046"/>
                <a:ext cx="2547988" cy="1639354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6400" y="3146401"/>
                <a:ext cx="2547988" cy="1455376"/>
              </a:xfrm>
              <a:prstGeom prst="rect">
                <a:avLst/>
              </a:prstGeom>
            </p:spPr>
          </p:pic>
        </p:grpSp>
      </p:grpSp>
      <p:grpSp>
        <p:nvGrpSpPr>
          <p:cNvPr id="10" name="그룹 9"/>
          <p:cNvGrpSpPr/>
          <p:nvPr/>
        </p:nvGrpSpPr>
        <p:grpSpPr>
          <a:xfrm>
            <a:off x="7069606" y="1705379"/>
            <a:ext cx="3445746" cy="2380467"/>
            <a:chOff x="7069606" y="1705379"/>
            <a:chExt cx="3445746" cy="2380467"/>
          </a:xfrm>
        </p:grpSpPr>
        <p:cxnSp>
          <p:nvCxnSpPr>
            <p:cNvPr id="23" name="직선 화살표 연결선 22"/>
            <p:cNvCxnSpPr/>
            <p:nvPr/>
          </p:nvCxnSpPr>
          <p:spPr>
            <a:xfrm>
              <a:off x="7069606" y="3155401"/>
              <a:ext cx="11980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7613" y="2074711"/>
              <a:ext cx="2247739" cy="20111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796607" y="1705379"/>
              <a:ext cx="1189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제품 완성</a:t>
              </a:r>
              <a:endParaRPr lang="ko-KR" altLang="en-US" b="1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775248" y="4085846"/>
            <a:ext cx="4487721" cy="2609449"/>
            <a:chOff x="5775248" y="4085846"/>
            <a:chExt cx="4487721" cy="2609449"/>
          </a:xfrm>
        </p:grpSpPr>
        <p:cxnSp>
          <p:nvCxnSpPr>
            <p:cNvPr id="28" name="직선 화살표 연결선 27"/>
            <p:cNvCxnSpPr/>
            <p:nvPr/>
          </p:nvCxnSpPr>
          <p:spPr>
            <a:xfrm>
              <a:off x="9387484" y="4085846"/>
              <a:ext cx="0" cy="6517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/>
            <p:cNvGrpSpPr/>
            <p:nvPr/>
          </p:nvGrpSpPr>
          <p:grpSpPr>
            <a:xfrm>
              <a:off x="5775248" y="4689538"/>
              <a:ext cx="4487721" cy="2005757"/>
              <a:chOff x="4899763" y="4631663"/>
              <a:chExt cx="4487721" cy="2005757"/>
            </a:xfrm>
          </p:grpSpPr>
          <p:pic>
            <p:nvPicPr>
              <p:cNvPr id="33" name="그림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0664" y="4675098"/>
                <a:ext cx="2676820" cy="1782161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9763" y="4631663"/>
                <a:ext cx="1806795" cy="2005757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6897850" y="4363641"/>
              <a:ext cx="13724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홍보 </a:t>
              </a:r>
              <a:r>
                <a:rPr lang="en-US" altLang="ko-KR" b="1" dirty="0" smtClean="0"/>
                <a:t>/ </a:t>
              </a:r>
              <a:r>
                <a:rPr lang="ko-KR" altLang="en-US" b="1" dirty="0" smtClean="0"/>
                <a:t>판매</a:t>
              </a:r>
              <a:endParaRPr lang="ko-KR" altLang="en-US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43222" y="4689538"/>
            <a:ext cx="5376334" cy="1734124"/>
            <a:chOff x="643222" y="4689538"/>
            <a:chExt cx="5376334" cy="1734124"/>
          </a:xfrm>
        </p:grpSpPr>
        <p:sp>
          <p:nvSpPr>
            <p:cNvPr id="37" name="TextBox 36"/>
            <p:cNvSpPr txBox="1"/>
            <p:nvPr/>
          </p:nvSpPr>
          <p:spPr>
            <a:xfrm>
              <a:off x="1013902" y="4689538"/>
              <a:ext cx="29209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시장정보 </a:t>
              </a:r>
              <a:r>
                <a:rPr lang="en-US" altLang="ko-KR" b="1" dirty="0" smtClean="0"/>
                <a:t>/ </a:t>
              </a:r>
              <a:r>
                <a:rPr lang="ko-KR" altLang="en-US" b="1" dirty="0" smtClean="0"/>
                <a:t>고객 의견 수렴</a:t>
              </a:r>
              <a:endParaRPr lang="ko-KR" altLang="en-US" b="1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3222" y="5157537"/>
              <a:ext cx="3861925" cy="1266125"/>
            </a:xfrm>
            <a:prstGeom prst="rect">
              <a:avLst/>
            </a:prstGeom>
          </p:spPr>
        </p:pic>
        <p:cxnSp>
          <p:nvCxnSpPr>
            <p:cNvPr id="45" name="직선 화살표 연결선 44"/>
            <p:cNvCxnSpPr/>
            <p:nvPr/>
          </p:nvCxnSpPr>
          <p:spPr>
            <a:xfrm flipH="1">
              <a:off x="4688350" y="5618654"/>
              <a:ext cx="13312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직선 화살표 연결선 45"/>
          <p:cNvCxnSpPr/>
          <p:nvPr/>
        </p:nvCxnSpPr>
        <p:spPr>
          <a:xfrm flipV="1">
            <a:off x="2428795" y="4076733"/>
            <a:ext cx="1" cy="611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22" y="3697995"/>
            <a:ext cx="877135" cy="877135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15" y="4109739"/>
            <a:ext cx="877135" cy="87713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797550"/>
            <a:ext cx="877135" cy="8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02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영업에서의 일</a:t>
            </a:r>
            <a:r>
              <a:rPr kumimoji="1" lang="en-US" altLang="ko-KR" sz="2800" b="1" spc="-150" dirty="0" smtClean="0">
                <a:latin typeface="+mn-ea"/>
                <a:ea typeface="+mn-ea"/>
              </a:rPr>
              <a:t>(work)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판매와 이익창출 목적에 부합하는 행위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1628248"/>
            <a:ext cx="10565519" cy="3260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000" b="1" spc="-150" dirty="0" smtClean="0">
                <a:latin typeface="+mn-ea"/>
                <a:ea typeface="+mn-ea"/>
              </a:rPr>
              <a:t>판매를 위한 </a:t>
            </a:r>
            <a:r>
              <a:rPr kumimoji="1" lang="ko-KR" altLang="en-US" sz="2000" b="1" spc="-150" dirty="0" smtClean="0">
                <a:solidFill>
                  <a:srgbClr val="FF0000"/>
                </a:solidFill>
                <a:latin typeface="+mn-ea"/>
                <a:ea typeface="+mn-ea"/>
              </a:rPr>
              <a:t>활동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      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1)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고객과의 관계 형성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: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상담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/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제품 소개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r>
              <a:rPr kumimoji="1" lang="en-US" altLang="ko-KR" sz="2000" spc="-150" dirty="0">
                <a:latin typeface="+mn-ea"/>
                <a:ea typeface="+mn-ea"/>
              </a:rPr>
              <a:t>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                                2)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판매 촉진을 위한 협상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: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패키지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/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프로모션 등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endParaRPr kumimoji="1" lang="en-US" altLang="ko-KR" sz="2000" b="1" spc="-150" dirty="0">
              <a:latin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endParaRPr kumimoji="1" lang="en-US" altLang="ko-KR" sz="2000" b="1" spc="-150" dirty="0">
              <a:latin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endParaRPr kumimoji="1" lang="en-US" altLang="ko-KR" sz="2000" b="1" spc="-150" dirty="0">
              <a:latin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endParaRPr kumimoji="1" lang="en-US" altLang="ko-KR" sz="2000" b="1" spc="-150" dirty="0">
              <a:latin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endParaRPr kumimoji="1" lang="en-US" altLang="ko-KR" sz="2000" b="1" spc="-150" dirty="0">
              <a:latin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endParaRPr kumimoji="1" lang="en-US" altLang="ko-KR" sz="2000" b="1" spc="-150" dirty="0" smtClean="0">
              <a:latin typeface="+mn-ea"/>
            </a:endParaRPr>
          </a:p>
          <a:p>
            <a:r>
              <a:rPr kumimoji="1" lang="en-US" altLang="ko-KR" sz="2000" b="1" spc="-150" dirty="0" smtClean="0">
                <a:latin typeface="+mn-ea"/>
              </a:rPr>
              <a:t>※ </a:t>
            </a:r>
            <a:r>
              <a:rPr kumimoji="1" lang="ko-KR" altLang="en-US" sz="2000" b="1" spc="-150" dirty="0" smtClean="0">
                <a:latin typeface="+mn-ea"/>
              </a:rPr>
              <a:t>영업과 </a:t>
            </a:r>
            <a:r>
              <a:rPr kumimoji="1" lang="ko-KR" altLang="en-US" sz="2000" b="1" spc="-150" dirty="0">
                <a:latin typeface="+mn-ea"/>
              </a:rPr>
              <a:t>마케팅은 </a:t>
            </a:r>
            <a:r>
              <a:rPr kumimoji="1" lang="ko-KR" altLang="en-US" sz="2000" b="1" spc="-150" dirty="0" smtClean="0">
                <a:latin typeface="+mn-ea"/>
              </a:rPr>
              <a:t>업무 방식이 다릅니다</a:t>
            </a:r>
            <a:r>
              <a:rPr kumimoji="1" lang="en-US" altLang="ko-KR" sz="2000" b="1" spc="-150" dirty="0" smtClean="0">
                <a:latin typeface="+mn-ea"/>
              </a:rPr>
              <a:t>.</a:t>
            </a:r>
            <a:endParaRPr kumimoji="1" lang="en-US" altLang="ko-KR" sz="2000" b="1" spc="-150" dirty="0">
              <a:latin typeface="+mn-ea"/>
            </a:endParaRPr>
          </a:p>
          <a:p>
            <a:endParaRPr kumimoji="1" lang="en-US" altLang="ko-KR" sz="2000" spc="-150" dirty="0" smtClean="0">
              <a:latin typeface="+mn-ea"/>
              <a:ea typeface="+mn-ea"/>
            </a:endParaRPr>
          </a:p>
          <a:p>
            <a:r>
              <a:rPr kumimoji="1" lang="ko-KR" altLang="en-US" sz="2000" spc="-150" dirty="0" smtClean="0">
                <a:latin typeface="+mn-ea"/>
                <a:ea typeface="+mn-ea"/>
              </a:rPr>
              <a:t>마케팅은 제품의 판매를 위한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! </a:t>
            </a:r>
            <a:r>
              <a:rPr kumimoji="1" lang="ko-KR" altLang="en-US" sz="2000" spc="-150" dirty="0" smtClean="0">
                <a:solidFill>
                  <a:srgbClr val="FF0000"/>
                </a:solidFill>
                <a:latin typeface="+mn-ea"/>
                <a:ea typeface="+mn-ea"/>
              </a:rPr>
              <a:t>제품</a:t>
            </a:r>
            <a:r>
              <a:rPr kumimoji="1" lang="en-US" altLang="ko-KR" sz="1400" spc="-15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1" lang="ko-KR" altLang="en-US" sz="1400" spc="-150" dirty="0" smtClean="0">
                <a:solidFill>
                  <a:srgbClr val="FF0000"/>
                </a:solidFill>
                <a:latin typeface="+mn-ea"/>
                <a:ea typeface="+mn-ea"/>
              </a:rPr>
              <a:t>브랜드</a:t>
            </a:r>
            <a:r>
              <a:rPr kumimoji="1" lang="en-US" altLang="ko-KR" sz="1400" spc="-15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kumimoji="1" lang="ko-KR" altLang="en-US" sz="1400" spc="-15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1" lang="ko-KR" altLang="en-US" sz="2000" spc="-150" dirty="0" err="1" smtClean="0">
                <a:solidFill>
                  <a:srgbClr val="FF0000"/>
                </a:solidFill>
                <a:latin typeface="+mn-ea"/>
                <a:ea typeface="+mn-ea"/>
              </a:rPr>
              <a:t>가치부여</a:t>
            </a:r>
            <a:r>
              <a:rPr kumimoji="1" lang="ko-KR" altLang="en-US" sz="2000" spc="-150" dirty="0" err="1" smtClean="0">
                <a:latin typeface="+mn-ea"/>
                <a:ea typeface="+mn-ea"/>
              </a:rPr>
              <a:t>에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 중점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(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광고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홍보 등 다양한 범위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70481" y="1595781"/>
            <a:ext cx="7318319" cy="648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750169" y="2700784"/>
            <a:ext cx="3966084" cy="2644055"/>
            <a:chOff x="1750169" y="2700784"/>
            <a:chExt cx="3966084" cy="2644055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169" y="2700784"/>
              <a:ext cx="3966084" cy="26440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2284" y="4927392"/>
              <a:ext cx="273825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영업은 입으로 </a:t>
              </a:r>
              <a:r>
                <a:rPr lang="ko-KR" altLang="en-US" b="1" dirty="0" smtClean="0"/>
                <a:t>일을 하고</a:t>
              </a:r>
              <a:endParaRPr lang="ko-KR" altLang="en-US" b="1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719358" y="2700785"/>
            <a:ext cx="3966084" cy="2644055"/>
            <a:chOff x="6719358" y="2700785"/>
            <a:chExt cx="3966084" cy="264405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358" y="2700785"/>
              <a:ext cx="3966084" cy="26440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42684" y="4927392"/>
              <a:ext cx="29690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마케팅은 손으로 일을 한다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73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03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주요 업무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고객과의 직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400" b="1" spc="-150" dirty="0" smtClean="0">
                <a:latin typeface="+mn-ea"/>
                <a:ea typeface="+mn-ea"/>
              </a:rPr>
              <a:t>간접적인 접촉을 하여 소비를 유도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1796295"/>
            <a:ext cx="10565519" cy="3260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모든 영업활동과 약간의 마케팅</a:t>
            </a:r>
            <a:r>
              <a:rPr kumimoji="1" lang="en-US" altLang="ko-KR" sz="2000" b="1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그리고 약간의 기획</a:t>
            </a:r>
            <a:r>
              <a:rPr kumimoji="1" lang="en-US" altLang="ko-KR" sz="2000" b="1" spc="-150" dirty="0" smtClean="0">
                <a:latin typeface="+mn-ea"/>
                <a:ea typeface="+mn-ea"/>
              </a:rPr>
              <a:t>(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가격 설정 등</a:t>
            </a:r>
            <a:r>
              <a:rPr kumimoji="1" lang="en-US" altLang="ko-KR" sz="2000" b="1" spc="-150" dirty="0" smtClean="0">
                <a:latin typeface="+mn-ea"/>
                <a:ea typeface="+mn-ea"/>
              </a:rPr>
              <a:t>)</a:t>
            </a: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2000" b="1" spc="-150" dirty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고객 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발굴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온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오프라인 연락으로 가망 고객을 유도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선별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105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제품 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설명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소개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설명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시연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사용 유도 등 특장점 체험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105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판매 상담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가격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프로모션 등의 제안으로 구매 욕구 유도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105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고객 관리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지속 관계를 유지하여 </a:t>
            </a:r>
            <a:r>
              <a:rPr kumimoji="1" lang="ko-KR" altLang="en-US" sz="2000" spc="-150" dirty="0" err="1" smtClean="0">
                <a:latin typeface="+mn-ea"/>
                <a:ea typeface="+mn-ea"/>
              </a:rPr>
              <a:t>충성고객화</a:t>
            </a:r>
            <a:endParaRPr kumimoji="1" lang="en-US" altLang="ko-KR" sz="2000" spc="-150" dirty="0" smtClean="0">
              <a:latin typeface="+mn-ea"/>
              <a:ea typeface="+mn-e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t="13436" r="25421" b="45519"/>
          <a:stretch/>
        </p:blipFill>
        <p:spPr>
          <a:xfrm>
            <a:off x="6222020" y="4234648"/>
            <a:ext cx="2596965" cy="2166152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8725384" y="3651278"/>
            <a:ext cx="3466678" cy="3228322"/>
            <a:chOff x="8459949" y="2860894"/>
            <a:chExt cx="3593691" cy="334660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8" t="6407" r="54702"/>
            <a:stretch/>
          </p:blipFill>
          <p:spPr>
            <a:xfrm>
              <a:off x="8459949" y="2860894"/>
              <a:ext cx="1912374" cy="334660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86" t="7389" r="8619"/>
            <a:stretch/>
          </p:blipFill>
          <p:spPr>
            <a:xfrm>
              <a:off x="10372324" y="2875935"/>
              <a:ext cx="1681316" cy="331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1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04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보조 업무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판매 촉진을 위한 업무 준비 지원 등 다양한 일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3912674"/>
            <a:ext cx="10565519" cy="223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ko-KR" sz="2000" b="1" spc="-150" dirty="0" smtClean="0">
                <a:latin typeface="+mn-ea"/>
                <a:ea typeface="+mn-ea"/>
              </a:rPr>
              <a:t>CS </a:t>
            </a:r>
            <a:r>
              <a:rPr kumimoji="1" lang="ko-KR" altLang="en-US" sz="2000" b="1" spc="-150" dirty="0" smtClean="0">
                <a:latin typeface="+mn-ea"/>
                <a:ea typeface="+mn-ea"/>
              </a:rPr>
              <a:t>응대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고객의 의견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제안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불만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요구 등 다양한 사항을 수렴하여 정리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전달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105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마케팅 지원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판매 촉진을 위한 행사</a:t>
            </a:r>
            <a:r>
              <a:rPr kumimoji="1" lang="en-US" altLang="ko-KR" sz="2000" spc="-150" dirty="0">
                <a:latin typeface="+mn-ea"/>
                <a:ea typeface="+mn-ea"/>
              </a:rPr>
              <a:t>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등 다양한 업무를 지원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105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자료 제작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판매에 도움이 될 수 있는 홍보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설명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소개 자료 제작</a:t>
            </a: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105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고객 관리 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–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고객에게 제</a:t>
            </a:r>
            <a:r>
              <a:rPr kumimoji="1" lang="en-US" altLang="ko-KR" sz="2000" spc="-150" dirty="0" smtClean="0">
                <a:latin typeface="+mn-ea"/>
                <a:ea typeface="+mn-ea"/>
              </a:rPr>
              <a:t>, </a:t>
            </a:r>
            <a:r>
              <a:rPr kumimoji="1" lang="ko-KR" altLang="en-US" sz="2000" spc="-150" dirty="0" smtClean="0">
                <a:latin typeface="+mn-ea"/>
                <a:ea typeface="+mn-ea"/>
              </a:rPr>
              <a:t>상품 이외의 서비스를 지원</a:t>
            </a:r>
            <a:endParaRPr kumimoji="1" lang="en-US" altLang="ko-KR" sz="2000" spc="-150" dirty="0" smtClean="0">
              <a:latin typeface="+mn-ea"/>
              <a:ea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905" y="1666706"/>
            <a:ext cx="3558839" cy="17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05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업무 요구 수준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영업은 언제나 지치지 않는 열정과 책임이 필수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1796294"/>
            <a:ext cx="10565519" cy="4201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필수</a:t>
            </a: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>
                <a:latin typeface="+mn-ea"/>
              </a:rPr>
              <a:t>긍정적인 마인드</a:t>
            </a:r>
            <a:endParaRPr kumimoji="1" lang="en-US" altLang="ko-KR" sz="2000" b="1" spc="-15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책임감</a:t>
            </a: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그리고 열정</a:t>
            </a:r>
            <a:r>
              <a:rPr kumimoji="1" lang="en-US" altLang="ko-KR" sz="2000" b="1" spc="-150" dirty="0" smtClean="0">
                <a:latin typeface="+mn-ea"/>
                <a:ea typeface="+mn-ea"/>
              </a:rPr>
              <a:t>!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382" y="4070958"/>
            <a:ext cx="3440501" cy="27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2" y="316800"/>
            <a:ext cx="9351687" cy="380879"/>
          </a:xfrm>
        </p:spPr>
        <p:txBody>
          <a:bodyPr/>
          <a:lstStyle/>
          <a:p>
            <a:r>
              <a:rPr kumimoji="1" lang="en-US" altLang="ko-KR" sz="2800" b="1" spc="-150" dirty="0" smtClean="0">
                <a:latin typeface="+mn-ea"/>
                <a:ea typeface="+mn-ea"/>
              </a:rPr>
              <a:t>06 </a:t>
            </a:r>
            <a:r>
              <a:rPr kumimoji="1" lang="ko-KR" altLang="en-US" sz="2800" b="1" spc="-150" dirty="0" smtClean="0">
                <a:latin typeface="+mn-ea"/>
                <a:ea typeface="+mn-ea"/>
              </a:rPr>
              <a:t>기대 특성</a:t>
            </a:r>
            <a:endParaRPr kumimoji="1" lang="ko-KR" altLang="en-US" sz="2800" b="1" spc="-150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810482" y="972524"/>
            <a:ext cx="9351687" cy="38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2400" b="1" spc="-150" dirty="0" smtClean="0">
                <a:latin typeface="+mn-ea"/>
                <a:ea typeface="+mn-ea"/>
              </a:rPr>
              <a:t>영업은 개발자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(</a:t>
            </a:r>
            <a:r>
              <a:rPr kumimoji="1" lang="ko-KR" altLang="en-US" sz="2400" b="1" spc="-150" dirty="0" smtClean="0">
                <a:latin typeface="+mn-ea"/>
                <a:ea typeface="+mn-ea"/>
              </a:rPr>
              <a:t>연구</a:t>
            </a:r>
            <a:r>
              <a:rPr kumimoji="1" lang="en-US" altLang="ko-KR" sz="2400" b="1" spc="-150" dirty="0" smtClean="0">
                <a:latin typeface="+mn-ea"/>
                <a:ea typeface="+mn-ea"/>
              </a:rPr>
              <a:t>)</a:t>
            </a:r>
            <a:r>
              <a:rPr kumimoji="1" lang="ko-KR" altLang="en-US" sz="2400" b="1" spc="-150" dirty="0" smtClean="0">
                <a:latin typeface="+mn-ea"/>
                <a:ea typeface="+mn-ea"/>
              </a:rPr>
              <a:t>와 소비자 사이의 지식 수준이 필요</a:t>
            </a:r>
            <a:endParaRPr kumimoji="1" lang="ko-KR" altLang="en-US" sz="2400" b="1" spc="-150" dirty="0">
              <a:latin typeface="+mn-ea"/>
              <a:ea typeface="+mn-ea"/>
            </a:endParaRPr>
          </a:p>
        </p:txBody>
      </p:sp>
      <p:pic>
        <p:nvPicPr>
          <p:cNvPr id="12" name="그림 11">
            <a:hlinkClick r:id="rId2" action="ppaction://hlinksldjump"/>
            <a:extLst>
              <a:ext uri="{FF2B5EF4-FFF2-40B4-BE49-F238E27FC236}">
                <a16:creationId xmlns:a16="http://schemas.microsoft.com/office/drawing/2014/main" id="{847D25C5-6A3E-584E-D7CF-0364FF77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24" y="482235"/>
            <a:ext cx="1593590" cy="215444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EA5868EE-6C62-370B-3423-AD0E84AA21F7}"/>
              </a:ext>
            </a:extLst>
          </p:cNvPr>
          <p:cNvSpPr txBox="1">
            <a:spLocks/>
          </p:cNvSpPr>
          <p:nvPr/>
        </p:nvSpPr>
        <p:spPr>
          <a:xfrm>
            <a:off x="1127281" y="1796294"/>
            <a:ext cx="10327919" cy="4201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ko-KR" altLang="en-US" sz="2000" b="1" spc="-150" dirty="0" smtClean="0">
                <a:latin typeface="+mn-ea"/>
                <a:ea typeface="+mn-ea"/>
              </a:rPr>
              <a:t>부가 요소</a:t>
            </a: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2000" b="1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spc="-150" dirty="0">
                <a:latin typeface="+mn-ea"/>
              </a:rPr>
              <a:t>화려한 언변 </a:t>
            </a:r>
            <a:r>
              <a:rPr kumimoji="1" lang="en-US" altLang="ko-KR" sz="2000" spc="-150" dirty="0">
                <a:latin typeface="+mn-ea"/>
              </a:rPr>
              <a:t>– </a:t>
            </a:r>
            <a:r>
              <a:rPr kumimoji="1" lang="ko-KR" altLang="en-US" sz="2000" spc="-150" dirty="0">
                <a:latin typeface="+mn-ea"/>
              </a:rPr>
              <a:t>고객을 혼미하게 만들 수 있는 능력</a:t>
            </a:r>
            <a:endParaRPr kumimoji="1" lang="en-US" altLang="ko-KR" sz="2000" spc="-15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spc="-150" dirty="0">
                <a:latin typeface="+mn-ea"/>
              </a:rPr>
              <a:t>시장 정보력 </a:t>
            </a:r>
            <a:r>
              <a:rPr kumimoji="1" lang="en-US" altLang="ko-KR" sz="2000" spc="-150" dirty="0">
                <a:latin typeface="+mn-ea"/>
              </a:rPr>
              <a:t>– </a:t>
            </a:r>
            <a:r>
              <a:rPr kumimoji="1" lang="ko-KR" altLang="en-US" sz="2000" spc="-150" dirty="0" smtClean="0">
                <a:latin typeface="+mn-ea"/>
              </a:rPr>
              <a:t>원활한 대화를 위한 경쟁사</a:t>
            </a:r>
            <a:r>
              <a:rPr kumimoji="1" lang="en-US" altLang="ko-KR" sz="2000" spc="-150" dirty="0">
                <a:latin typeface="+mn-ea"/>
              </a:rPr>
              <a:t>, </a:t>
            </a:r>
            <a:r>
              <a:rPr kumimoji="1" lang="ko-KR" altLang="en-US" sz="2000" spc="-150" dirty="0" smtClean="0">
                <a:latin typeface="+mn-ea"/>
              </a:rPr>
              <a:t>시장 소식 제품 이해도</a:t>
            </a:r>
            <a:endParaRPr kumimoji="1" lang="en-US" altLang="ko-KR" sz="2000" spc="-150" dirty="0" smtClean="0">
              <a:latin typeface="+mn-ea"/>
            </a:endParaRPr>
          </a:p>
          <a:p>
            <a:pPr>
              <a:lnSpc>
                <a:spcPct val="100000"/>
              </a:lnSpc>
            </a:pPr>
            <a:endParaRPr kumimoji="1" lang="en-US" altLang="ko-KR" sz="2000" spc="-15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kumimoji="1" lang="ko-KR" altLang="en-US" sz="2000" spc="-150" dirty="0" smtClean="0">
                <a:latin typeface="+mn-ea"/>
                <a:ea typeface="+mn-ea"/>
              </a:rPr>
              <a:t>비위와 음주가무</a:t>
            </a:r>
            <a:endParaRPr kumimoji="1" lang="en-US" altLang="ko-KR" sz="2000" spc="-150" dirty="0" smtClean="0">
              <a:latin typeface="+mn-ea"/>
              <a:ea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715" y="3803276"/>
            <a:ext cx="4101833" cy="30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D061816E-D52F-404A-A661-A645D5DDE6F7}">
  <we:reference id="wa200005566" version="3.0.0.2" store="ko-KR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D289B74-F57F-FB45-9EC1-5147A1757948}">
  <we:reference id="wa200005669" version="2.0.0.0" store="ko-KR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3A6617C-EC3F-DC4B-B0EF-222D55A15E6B}">
  <we:reference id="wa200000729" version="3.19.222.0" store="ko-KR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426</Words>
  <Application>Microsoft Office PowerPoint</Application>
  <PresentationFormat>와이드스크린</PresentationFormat>
  <Paragraphs>134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맑은 고딕</vt:lpstr>
      <vt:lpstr>Arial</vt:lpstr>
      <vt:lpstr>Office 테마</vt:lpstr>
      <vt:lpstr>사업실 영업팀 소개</vt:lpstr>
      <vt:lpstr>PowerPoint 프레젠테이션</vt:lpstr>
      <vt:lpstr>01 영업이란</vt:lpstr>
      <vt:lpstr>01 영업이란</vt:lpstr>
      <vt:lpstr>02 영업에서의 일(work)</vt:lpstr>
      <vt:lpstr>03 주요 업무</vt:lpstr>
      <vt:lpstr>04 보조 업무</vt:lpstr>
      <vt:lpstr>05 업무 요구 수준</vt:lpstr>
      <vt:lpstr>06 기대 특성</vt:lpstr>
      <vt:lpstr>07 현황</vt:lpstr>
      <vt:lpstr>08 기타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IDS 2025 참가 계획</dc:title>
  <dc:creator>다슬 여</dc:creator>
  <cp:lastModifiedBy>영업팀</cp:lastModifiedBy>
  <cp:revision>42</cp:revision>
  <cp:lastPrinted>2025-01-14T01:28:46Z</cp:lastPrinted>
  <dcterms:created xsi:type="dcterms:W3CDTF">2024-11-12T07:26:48Z</dcterms:created>
  <dcterms:modified xsi:type="dcterms:W3CDTF">2025-02-03T07:03:39Z</dcterms:modified>
</cp:coreProperties>
</file>